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76" r:id="rId2"/>
    <p:sldId id="275" r:id="rId3"/>
    <p:sldId id="257" r:id="rId4"/>
    <p:sldId id="258" r:id="rId5"/>
    <p:sldId id="259" r:id="rId6"/>
    <p:sldId id="260" r:id="rId7"/>
    <p:sldId id="287" r:id="rId8"/>
    <p:sldId id="261" r:id="rId9"/>
    <p:sldId id="263" r:id="rId10"/>
    <p:sldId id="264" r:id="rId11"/>
    <p:sldId id="265" r:id="rId12"/>
    <p:sldId id="266" r:id="rId13"/>
    <p:sldId id="280" r:id="rId14"/>
    <p:sldId id="281" r:id="rId15"/>
    <p:sldId id="267" r:id="rId16"/>
    <p:sldId id="27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78" r:id="rId25"/>
    <p:sldId id="269" r:id="rId26"/>
    <p:sldId id="279" r:id="rId27"/>
    <p:sldId id="271" r:id="rId28"/>
    <p:sldId id="282" r:id="rId29"/>
    <p:sldId id="283" r:id="rId30"/>
    <p:sldId id="284" r:id="rId31"/>
    <p:sldId id="286" r:id="rId32"/>
    <p:sldId id="272" r:id="rId33"/>
    <p:sldId id="285" r:id="rId34"/>
    <p:sldId id="274" r:id="rId3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77" autoAdjust="0"/>
  </p:normalViewPr>
  <p:slideViewPr>
    <p:cSldViewPr snapToGrid="0" snapToObjects="1">
      <p:cViewPr varScale="1">
        <p:scale>
          <a:sx n="65" d="100"/>
          <a:sy n="65" d="100"/>
        </p:scale>
        <p:origin x="1330" y="4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12553-EA1B-4B29-ADCC-3A47A68A6AD6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B56F68-4D1E-40C7-852D-6D05FEA8C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23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Introduce how navigation and state interact. Mention that this module links UI logic (Module 4) with data flow and routing.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37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28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how Android uses intent filters to handle deep link routing.</a:t>
            </a: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76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18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Remind students to ensure the domain’s AASA file is hosted at /.well-known/apple-app-site-association.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6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Clarify the difference between app scheme and associated domain.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27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88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/>
              <a:t>Explanation:</a:t>
            </a:r>
            <a:r>
              <a:rPr lang="en-US"/>
              <a:t> Establishes the screen structure before adding UI elements.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03AFB-209A-9528-4E2A-FC5C474A1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C9BD4B-9DFC-6892-7237-B9D71A78C2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3F1A22-0C1A-D3D9-E71F-737357684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xplanation:</a:t>
            </a:r>
            <a:r>
              <a:rPr lang="en-US"/>
              <a:t> The 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Stack</a:t>
            </a:r>
            <a:r>
              <a:rPr lang="en-US"/>
              <a:t> widget allows the image and overlay to overlap.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0AD6A-E171-3154-F7E6-D754C42288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39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347DE-B4D6-9270-6366-E375AB403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EC3A7-7616-997E-68E2-64EC6F2FE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EF2479-A35C-BA47-0B21-843F07F39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Explanation:</a:t>
            </a:r>
            <a:r>
              <a:rPr lang="en-US"/>
              <a:t> 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Wrap</a:t>
            </a:r>
            <a:r>
              <a:rPr lang="en-US"/>
              <a:t> handles chip wrapping to new lines.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E1A2A-C6DF-E673-821D-84F85C65B6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98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F2F58-2672-4432-E9E2-B063BE1C1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179A59-F071-28A8-EDEF-30C059A335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3E74C9-55DF-16BE-DFA4-D4CAA7B26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Explanation:</a:t>
            </a:r>
            <a:r>
              <a:rPr lang="en-US"/>
              <a:t> 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Padding</a:t>
            </a:r>
            <a:r>
              <a:rPr lang="en-US"/>
              <a:t> improves readability; scrollable if text is long.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20477-8F0B-2402-37FD-568CE8414A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24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94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9B0A9-AC5E-1C1C-7CEB-A3046D658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8468C-64F3-C9E9-7BDD-2DDA4A50CD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FAF2B0-4FD9-2FEB-D04C-5102D4E56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Explanation:</a:t>
            </a:r>
            <a:r>
              <a:rPr lang="en-US"/>
              <a:t> 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Row</a:t>
            </a:r>
            <a:r>
              <a:rPr lang="en-US"/>
              <a:t> distributes buttons evenly with consistent alignment.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B6A98-3EF6-DE6C-521D-746EB4BFDD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12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2B54D-D916-57B4-EC46-C10F78558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DB1EB-3884-F5DA-6A38-A40A71D86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80CB8-4708-2155-4BD3-46FCBFE58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Explanation:</a:t>
            </a:r>
            <a:r>
              <a:rPr lang="en-US"/>
              <a:t> 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ListView.builder</a:t>
            </a:r>
            <a:r>
              <a:rPr lang="en-US"/>
              <a:t> is used for dynamic lists.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1F2E9-1C9A-2451-6754-6113F4500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9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24797-FC89-9B29-07F0-442D2C7A2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6F734A-F2CE-3C3A-0AC8-1DF9AB59E9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C19D2-3F67-1FE8-2841-74414E834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Explanation:</a:t>
            </a:r>
            <a:r>
              <a:rPr lang="en-US"/>
              <a:t> Demonstrates how multiple Flutter widgets compose a polished screen with responsive scrolling.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A2AC7-BFE5-A0BC-96F5-D314B2E8F8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34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41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class AppRouterDelegate extends RouterDelegate&lt;AppRoute&gt;</a:t>
            </a:r>
          </a:p>
          <a:p>
            <a:r>
              <a:rPr lang="en-US"/>
              <a:t>    with ChangeNotifier, PopNavigatorRouterDelegateMixin&lt;AppRoute&gt; {</a:t>
            </a:r>
          </a:p>
          <a:p>
            <a:r>
              <a:rPr lang="en-US"/>
              <a:t>  @override</a:t>
            </a:r>
          </a:p>
          <a:p>
            <a:r>
              <a:rPr lang="en-US"/>
              <a:t>  Widget build(BuildContext context) {</a:t>
            </a:r>
          </a:p>
          <a:p>
            <a:r>
              <a:rPr lang="en-US"/>
              <a:t>    return Navigator(</a:t>
            </a:r>
          </a:p>
          <a:p>
            <a:r>
              <a:rPr lang="en-US"/>
              <a:t>      pages: [MaterialPage(child: HomePage())],</a:t>
            </a:r>
          </a:p>
          <a:p>
            <a:r>
              <a:rPr lang="en-US"/>
              <a:t>      onPopPage: (route, result) =&gt; route.didPop(result),</a:t>
            </a:r>
          </a:p>
          <a:p>
            <a:r>
              <a:rPr lang="en-US"/>
              <a:t>    );</a:t>
            </a:r>
          </a:p>
          <a:p>
            <a:r>
              <a:rPr lang="en-US"/>
              <a:t>  }</a:t>
            </a:r>
          </a:p>
          <a:p>
            <a:r>
              <a:rPr lang="en-US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16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106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47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FE4A1-FA84-8FA5-CA31-2A722BF56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ABEA4C-69D6-132C-C523-BB26DA733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46F9AC-E1BA-E204-B45C-563ED8565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 the lifecycle methods (initState, dispose) and why setState is only valid inside State objects.</a:t>
            </a:r>
          </a:p>
          <a:p>
            <a:endParaRPr lang="en-US"/>
          </a:p>
          <a:p>
            <a:r>
              <a:rPr lang="en-US" sz="1200" b="0"/>
              <a:t>Lifting State Up: </a:t>
            </a:r>
            <a:r>
              <a:rPr lang="en-US"/>
              <a:t>Explain how this reduces duplicate logic and improves data flow control.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29BB3-B150-F8E1-F8F1-9C24FCBC7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93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492E-0BE6-B9A3-632F-96FD41DC9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48AF4-746C-911C-D1E2-D3BF167095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D1E0C3-A19A-8EE0-6E90-2AF2259FC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Point out how Flutter’s widget tree is reactive when data changes.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64B35-F3E7-BDD5-492F-BE7DDD9643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34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1BB88-4239-0D2C-615F-23FE76E2B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6EAD2C-5FA3-D446-B3EB-3AF6078DE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EC3602-9FD5-1497-62C6-8F43D9562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 that 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Provider</a:t>
            </a:r>
            <a:r>
              <a:rPr lang="en-US"/>
              <a:t> is built on 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InheritedWidget</a:t>
            </a:r>
            <a:r>
              <a:rPr lang="en-US"/>
              <a:t> but with less boilerplate.  </a:t>
            </a:r>
          </a:p>
          <a:p>
            <a:endParaRPr lang="en-US"/>
          </a:p>
          <a:p>
            <a:r>
              <a:rPr lang="en-US"/>
              <a:t>Show live counter update in DartPad. Highlight how Provider notifies listeners automatically.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A211D-43F6-2B19-5A9F-99D923A36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40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Navigator 1.0 uses an imperative approach, you tell Flutter </a:t>
            </a:r>
            <a:r>
              <a:rPr lang="en-US" b="0" i="1"/>
              <a:t>when</a:t>
            </a:r>
            <a:r>
              <a:rPr lang="en-US" b="0"/>
              <a:t> and </a:t>
            </a:r>
            <a:r>
              <a:rPr lang="en-US" b="0" i="1"/>
              <a:t>how</a:t>
            </a:r>
            <a:r>
              <a:rPr lang="en-US" b="0"/>
              <a:t> to navigate.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57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this slide to connect authentication flow with state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37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54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07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33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that each route represents a </a:t>
            </a:r>
            <a:r>
              <a:rPr lang="en-US" b="1"/>
              <a:t>state of the app’s UI tree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Explanation of why the original code does not run in DartPad</a:t>
            </a:r>
          </a:p>
          <a:p>
            <a:endParaRPr lang="en-US"/>
          </a:p>
          <a:p>
            <a:r>
              <a:rPr lang="en-US"/>
              <a:t>1️⃣ DartPad requires complete program</a:t>
            </a:r>
          </a:p>
          <a:p>
            <a:r>
              <a:rPr lang="en-US"/>
              <a:t>– must have main()</a:t>
            </a:r>
          </a:p>
          <a:p>
            <a:r>
              <a:rPr lang="en-US"/>
              <a:t>– must have runApp()</a:t>
            </a:r>
          </a:p>
          <a:p>
            <a:r>
              <a:rPr lang="en-US"/>
              <a:t>– must have native MaterialApp widget</a:t>
            </a:r>
          </a:p>
          <a:p>
            <a:endParaRPr lang="en-US"/>
          </a:p>
          <a:p>
            <a:r>
              <a:rPr lang="en-US"/>
              <a:t>2️⃣ SecondPage() is not defined → compile error</a:t>
            </a:r>
          </a:p>
          <a:p>
            <a:endParaRPr lang="en-US"/>
          </a:p>
          <a:p>
            <a:r>
              <a:rPr lang="en-US"/>
              <a:t>3️⃣ DartPad Flutter mode does not build scaffold automatically if only 1 widget is provided</a:t>
            </a:r>
          </a:p>
          <a:p>
            <a:endParaRPr lang="en-US"/>
          </a:p>
          <a:p>
            <a:r>
              <a:rPr lang="en-US"/>
              <a:t>→ Therefore, HomePage and SecondPage must be placed in the full 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76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Code demo Dartpad: </a:t>
            </a:r>
          </a:p>
          <a:p>
            <a:r>
              <a:rPr lang="en-US"/>
              <a:t>import 'package:flutter/material.dart';</a:t>
            </a:r>
          </a:p>
          <a:p>
            <a:endParaRPr lang="en-US"/>
          </a:p>
          <a:p>
            <a:r>
              <a:rPr lang="en-US"/>
              <a:t>void main() {</a:t>
            </a:r>
          </a:p>
          <a:p>
            <a:r>
              <a:rPr lang="en-US"/>
              <a:t>  runApp(MyApp());</a:t>
            </a:r>
          </a:p>
          <a:p>
            <a:r>
              <a:rPr lang="en-US"/>
              <a:t>}</a:t>
            </a:r>
          </a:p>
          <a:p>
            <a:endParaRPr lang="en-US"/>
          </a:p>
          <a:p>
            <a:r>
              <a:rPr lang="en-US"/>
              <a:t>class MyApp extends StatelessWidget {</a:t>
            </a:r>
          </a:p>
          <a:p>
            <a:r>
              <a:rPr lang="en-US"/>
              <a:t>  @override</a:t>
            </a:r>
          </a:p>
          <a:p>
            <a:r>
              <a:rPr lang="en-US"/>
              <a:t>  Widget build(BuildContext context) {</a:t>
            </a:r>
          </a:p>
          <a:p>
            <a:r>
              <a:rPr lang="en-US"/>
              <a:t>    return MaterialApp(</a:t>
            </a:r>
          </a:p>
          <a:p>
            <a:r>
              <a:rPr lang="en-US"/>
              <a:t>      debugShowCheckedModeBanner: false,</a:t>
            </a:r>
          </a:p>
          <a:p>
            <a:r>
              <a:rPr lang="en-US"/>
              <a:t>      home: HomePage(),</a:t>
            </a:r>
          </a:p>
          <a:p>
            <a:r>
              <a:rPr lang="en-US"/>
              <a:t>    );</a:t>
            </a:r>
          </a:p>
          <a:p>
            <a:r>
              <a:rPr lang="en-US"/>
              <a:t>  }</a:t>
            </a:r>
          </a:p>
          <a:p>
            <a:r>
              <a:rPr lang="en-US"/>
              <a:t>}</a:t>
            </a:r>
          </a:p>
          <a:p>
            <a:endParaRPr lang="en-US"/>
          </a:p>
          <a:p>
            <a:r>
              <a:rPr lang="en-US"/>
              <a:t>class HomePage extends StatelessWidget {</a:t>
            </a:r>
          </a:p>
          <a:p>
            <a:r>
              <a:rPr lang="en-US"/>
              <a:t>  @override</a:t>
            </a:r>
          </a:p>
          <a:p>
            <a:r>
              <a:rPr lang="en-US"/>
              <a:t>  Widget build(BuildContext context) {</a:t>
            </a:r>
          </a:p>
          <a:p>
            <a:r>
              <a:rPr lang="en-US"/>
              <a:t>    return Scaffold(</a:t>
            </a:r>
          </a:p>
          <a:p>
            <a:r>
              <a:rPr lang="en-US"/>
              <a:t>      appBar: AppBar(title: Text("Home")),</a:t>
            </a:r>
          </a:p>
          <a:p>
            <a:r>
              <a:rPr lang="en-US"/>
              <a:t>      body: Center(</a:t>
            </a:r>
          </a:p>
          <a:p>
            <a:r>
              <a:rPr lang="en-US"/>
              <a:t>        child: ElevatedButton(</a:t>
            </a:r>
          </a:p>
          <a:p>
            <a:r>
              <a:rPr lang="en-US"/>
              <a:t>          onPressed: () {</a:t>
            </a:r>
          </a:p>
          <a:p>
            <a:r>
              <a:rPr lang="en-US"/>
              <a:t>            Navigator.push(</a:t>
            </a:r>
          </a:p>
          <a:p>
            <a:r>
              <a:rPr lang="en-US"/>
              <a:t>              context,</a:t>
            </a:r>
          </a:p>
          <a:p>
            <a:r>
              <a:rPr lang="en-US"/>
              <a:t>              MaterialPageRoute(builder: (_) =&gt; SecondPage()),</a:t>
            </a:r>
          </a:p>
          <a:p>
            <a:r>
              <a:rPr lang="en-US"/>
              <a:t>            );</a:t>
            </a:r>
          </a:p>
          <a:p>
            <a:r>
              <a:rPr lang="en-US"/>
              <a:t>          },</a:t>
            </a:r>
          </a:p>
          <a:p>
            <a:r>
              <a:rPr lang="en-US"/>
              <a:t>          child: Text('Go to Second Page'),</a:t>
            </a:r>
          </a:p>
          <a:p>
            <a:r>
              <a:rPr lang="en-US"/>
              <a:t>        ),</a:t>
            </a:r>
          </a:p>
          <a:p>
            <a:r>
              <a:rPr lang="en-US"/>
              <a:t>      ),</a:t>
            </a:r>
          </a:p>
          <a:p>
            <a:r>
              <a:rPr lang="en-US"/>
              <a:t>    );</a:t>
            </a:r>
          </a:p>
          <a:p>
            <a:r>
              <a:rPr lang="en-US"/>
              <a:t>  }</a:t>
            </a:r>
          </a:p>
          <a:p>
            <a:r>
              <a:rPr lang="en-US"/>
              <a:t>}</a:t>
            </a:r>
          </a:p>
          <a:p>
            <a:endParaRPr lang="en-US"/>
          </a:p>
          <a:p>
            <a:r>
              <a:rPr lang="en-US"/>
              <a:t>class SecondPage extends StatelessWidget {</a:t>
            </a:r>
          </a:p>
          <a:p>
            <a:r>
              <a:rPr lang="en-US"/>
              <a:t>  @override</a:t>
            </a:r>
          </a:p>
          <a:p>
            <a:r>
              <a:rPr lang="en-US"/>
              <a:t>  Widget build(BuildContext context) {</a:t>
            </a:r>
          </a:p>
          <a:p>
            <a:r>
              <a:rPr lang="en-US"/>
              <a:t>    return Scaffold(</a:t>
            </a:r>
          </a:p>
          <a:p>
            <a:r>
              <a:rPr lang="en-US"/>
              <a:t>      appBar: AppBar(title: Text("Second Page")),</a:t>
            </a:r>
          </a:p>
          <a:p>
            <a:r>
              <a:rPr lang="en-US"/>
              <a:t>      body: Center(</a:t>
            </a:r>
          </a:p>
          <a:p>
            <a:r>
              <a:rPr lang="en-US"/>
              <a:t>        child: ElevatedButton(</a:t>
            </a:r>
          </a:p>
          <a:p>
            <a:r>
              <a:rPr lang="en-US"/>
              <a:t>          onPressed: () {</a:t>
            </a:r>
          </a:p>
          <a:p>
            <a:r>
              <a:rPr lang="en-US"/>
              <a:t>            Navigator.pop(context);</a:t>
            </a:r>
          </a:p>
          <a:p>
            <a:r>
              <a:rPr lang="en-US"/>
              <a:t>          },</a:t>
            </a:r>
          </a:p>
          <a:p>
            <a:r>
              <a:rPr lang="en-US"/>
              <a:t>          child: Text("Back"),</a:t>
            </a:r>
          </a:p>
          <a:p>
            <a:r>
              <a:rPr lang="en-US"/>
              <a:t>        ),</a:t>
            </a:r>
          </a:p>
          <a:p>
            <a:r>
              <a:rPr lang="en-US"/>
              <a:t>      ),</a:t>
            </a:r>
          </a:p>
          <a:p>
            <a:r>
              <a:rPr lang="en-US"/>
              <a:t>    );</a:t>
            </a:r>
          </a:p>
          <a:p>
            <a:r>
              <a:rPr lang="en-US"/>
              <a:t>  }</a:t>
            </a:r>
          </a:p>
          <a:p>
            <a:r>
              <a:rPr lang="en-US"/>
              <a:t>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2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how this improves readability and scalability.</a:t>
            </a:r>
            <a:br>
              <a:rPr lang="en-US"/>
            </a:br>
            <a:r>
              <a:rPr lang="en-US"/>
              <a:t>Useful for large apps or when passing arguments between screens.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8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Explain how Flutter aligns with web-style navigation and deep links.</a:t>
            </a:r>
          </a:p>
          <a:p>
            <a:pPr>
              <a:defRPr sz="1800"/>
            </a:pPr>
            <a:r>
              <a:rPr lang="en-US" sz="2400" b="0"/>
              <a:t>Main Components:</a:t>
            </a:r>
          </a:p>
          <a:p>
            <a:pPr lvl="1">
              <a:defRPr sz="1800"/>
            </a:pPr>
            <a:r>
              <a:rPr lang="en-US" sz="2200" b="0"/>
              <a:t>RouterDelegate</a:t>
            </a:r>
          </a:p>
          <a:p>
            <a:pPr lvl="1">
              <a:defRPr sz="1800"/>
            </a:pPr>
            <a:r>
              <a:rPr lang="en-US" sz="2200" b="0"/>
              <a:t>RouteInformationParser</a:t>
            </a:r>
          </a:p>
          <a:p>
            <a:pPr lvl="1">
              <a:defRPr sz="1800"/>
            </a:pPr>
            <a:r>
              <a:rPr lang="en-US" sz="2200" b="0"/>
              <a:t>BackButtonDispatcher</a:t>
            </a: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56F68-4D1E-40C7-852D-6D05FEA8C4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61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0" y="2747700"/>
            <a:ext cx="8890000" cy="411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9503" y="3175003"/>
            <a:ext cx="8394700" cy="1827699"/>
          </a:xfrm>
        </p:spPr>
        <p:txBody>
          <a:bodyPr>
            <a:normAutofit/>
          </a:bodyPr>
          <a:lstStyle>
            <a:lvl1pPr>
              <a:defRPr sz="3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9500" y="5143500"/>
            <a:ext cx="8407400" cy="990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sng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Trường Đại học FPT - Trang thông tin chính thức của Trường Đại học FPT">
            <a:extLst>
              <a:ext uri="{FF2B5EF4-FFF2-40B4-BE49-F238E27FC236}">
                <a16:creationId xmlns:a16="http://schemas.microsoft.com/office/drawing/2014/main" id="{2B6A5E17-DAD9-F9D2-9C55-B6028CB9B5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" y="69721"/>
            <a:ext cx="2697479" cy="83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25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5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508000"/>
            <a:ext cx="10972800" cy="81850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868" y="1426995"/>
            <a:ext cx="10972271" cy="4525699"/>
          </a:xfrm>
        </p:spPr>
        <p:txBody>
          <a:bodyPr/>
          <a:lstStyle>
            <a:lvl1pPr>
              <a:spcBef>
                <a:spcPts val="450"/>
              </a:spcBef>
              <a:spcAft>
                <a:spcPts val="45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spcBef>
                <a:spcPts val="450"/>
              </a:spcBef>
              <a:spcAft>
                <a:spcPts val="45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spcBef>
                <a:spcPts val="450"/>
              </a:spcBef>
              <a:spcAft>
                <a:spcPts val="45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spcBef>
                <a:spcPts val="450"/>
              </a:spcBef>
              <a:spcAft>
                <a:spcPts val="45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spcBef>
                <a:spcPts val="450"/>
              </a:spcBef>
              <a:spcAft>
                <a:spcPts val="450"/>
              </a:spcAft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2050" name="Picture 2" descr="Trường Đại học FPT - Trang thông tin chính thức của Trường Đại học FPT">
            <a:extLst>
              <a:ext uri="{FF2B5EF4-FFF2-40B4-BE49-F238E27FC236}">
                <a16:creationId xmlns:a16="http://schemas.microsoft.com/office/drawing/2014/main" id="{8D5702BB-AEC9-5860-E931-DF91774B5D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9" y="46683"/>
            <a:ext cx="1736231" cy="53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807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spcBef>
                <a:spcPts val="450"/>
              </a:spcBef>
              <a:spcAft>
                <a:spcPts val="450"/>
              </a:spcAft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spcBef>
                <a:spcPts val="450"/>
              </a:spcBef>
              <a:spcAft>
                <a:spcPts val="450"/>
              </a:spcAft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spcBef>
                <a:spcPts val="450"/>
              </a:spcBef>
              <a:spcAft>
                <a:spcPts val="450"/>
              </a:spcAft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spcBef>
                <a:spcPts val="450"/>
              </a:spcBef>
              <a:spcAft>
                <a:spcPts val="450"/>
              </a:spcAft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spcBef>
                <a:spcPts val="450"/>
              </a:spcBef>
              <a:spcAft>
                <a:spcPts val="450"/>
              </a:spcAft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spcBef>
                <a:spcPts val="450"/>
              </a:spcBef>
              <a:spcAft>
                <a:spcPts val="450"/>
              </a:spcAft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spcBef>
                <a:spcPts val="450"/>
              </a:spcBef>
              <a:spcAft>
                <a:spcPts val="450"/>
              </a:spcAft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spcBef>
                <a:spcPts val="450"/>
              </a:spcBef>
              <a:spcAft>
                <a:spcPts val="450"/>
              </a:spcAft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spcBef>
                <a:spcPts val="450"/>
              </a:spcBef>
              <a:spcAft>
                <a:spcPts val="450"/>
              </a:spcAft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spcBef>
                <a:spcPts val="450"/>
              </a:spcBef>
              <a:spcAft>
                <a:spcPts val="450"/>
              </a:spcAft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93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166" indent="0">
              <a:buNone/>
              <a:defRPr sz="2000" b="1"/>
            </a:lvl2pPr>
            <a:lvl3pPr marL="914331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spcBef>
                <a:spcPts val="450"/>
              </a:spcBef>
              <a:spcAft>
                <a:spcPts val="450"/>
              </a:spcAft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spcBef>
                <a:spcPts val="450"/>
              </a:spcBef>
              <a:spcAft>
                <a:spcPts val="450"/>
              </a:spcAft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spcBef>
                <a:spcPts val="450"/>
              </a:spcBef>
              <a:spcAft>
                <a:spcPts val="450"/>
              </a:spcAft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spcBef>
                <a:spcPts val="450"/>
              </a:spcBef>
              <a:spcAft>
                <a:spcPts val="450"/>
              </a:spcAft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spcBef>
                <a:spcPts val="450"/>
              </a:spcBef>
              <a:spcAft>
                <a:spcPts val="450"/>
              </a:spcAft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5"/>
            <a:ext cx="5389033" cy="639763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166" indent="0">
              <a:buNone/>
              <a:defRPr sz="2000" b="1"/>
            </a:lvl2pPr>
            <a:lvl3pPr marL="914331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spcBef>
                <a:spcPts val="450"/>
              </a:spcBef>
              <a:spcAft>
                <a:spcPts val="450"/>
              </a:spcAft>
              <a:defRPr sz="2000"/>
            </a:lvl2pPr>
            <a:lvl3pPr>
              <a:spcBef>
                <a:spcPts val="450"/>
              </a:spcBef>
              <a:spcAft>
                <a:spcPts val="450"/>
              </a:spcAft>
              <a:defRPr sz="1800"/>
            </a:lvl3pPr>
            <a:lvl4pPr>
              <a:spcBef>
                <a:spcPts val="450"/>
              </a:spcBef>
              <a:spcAft>
                <a:spcPts val="450"/>
              </a:spcAft>
              <a:defRPr sz="1600"/>
            </a:lvl4pPr>
            <a:lvl5pPr>
              <a:spcBef>
                <a:spcPts val="450"/>
              </a:spcBef>
              <a:spcAft>
                <a:spcPts val="450"/>
              </a:spcAft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9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87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64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spcBef>
                <a:spcPts val="450"/>
              </a:spcBef>
              <a:spcAft>
                <a:spcPts val="450"/>
              </a:spcAft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spcBef>
                <a:spcPts val="450"/>
              </a:spcBef>
              <a:spcAft>
                <a:spcPts val="450"/>
              </a:spcAft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spcBef>
                <a:spcPts val="450"/>
              </a:spcBef>
              <a:spcAft>
                <a:spcPts val="450"/>
              </a:spcAft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spcBef>
                <a:spcPts val="450"/>
              </a:spcBef>
              <a:spcAft>
                <a:spcPts val="450"/>
              </a:spcAft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66" indent="0">
              <a:buNone/>
              <a:defRPr sz="1200"/>
            </a:lvl2pPr>
            <a:lvl3pPr marL="914331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29" indent="0">
              <a:buNone/>
              <a:defRPr sz="900"/>
            </a:lvl6pPr>
            <a:lvl7pPr marL="2742995" indent="0">
              <a:buNone/>
              <a:defRPr sz="900"/>
            </a:lvl7pPr>
            <a:lvl8pPr marL="3200160" indent="0">
              <a:buNone/>
              <a:defRPr sz="900"/>
            </a:lvl8pPr>
            <a:lvl9pPr marL="36573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2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66" indent="0">
              <a:buNone/>
              <a:defRPr sz="2800"/>
            </a:lvl2pPr>
            <a:lvl3pPr marL="914331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29" indent="0">
              <a:buNone/>
              <a:defRPr sz="2000"/>
            </a:lvl6pPr>
            <a:lvl7pPr marL="2742995" indent="0">
              <a:buNone/>
              <a:defRPr sz="2000"/>
            </a:lvl7pPr>
            <a:lvl8pPr marL="3200160" indent="0">
              <a:buNone/>
              <a:defRPr sz="2000"/>
            </a:lvl8pPr>
            <a:lvl9pPr marL="3657326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66" indent="0">
              <a:buNone/>
              <a:defRPr sz="1200"/>
            </a:lvl2pPr>
            <a:lvl3pPr marL="914331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29" indent="0">
              <a:buNone/>
              <a:defRPr sz="900"/>
            </a:lvl6pPr>
            <a:lvl7pPr marL="2742995" indent="0">
              <a:buNone/>
              <a:defRPr sz="900"/>
            </a:lvl7pPr>
            <a:lvl8pPr marL="3200160" indent="0">
              <a:buNone/>
              <a:defRPr sz="900"/>
            </a:lvl8pPr>
            <a:lvl9pPr marL="36573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0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16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869" y="275167"/>
            <a:ext cx="1097227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869" y="1600731"/>
            <a:ext cx="10972271" cy="4525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15500" y="6350001"/>
            <a:ext cx="1143000" cy="317500"/>
          </a:xfrm>
          <a:prstGeom prst="rect">
            <a:avLst/>
          </a:prstGeom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Myriad Pro" pitchFamily="34" charset="0"/>
              </a:defRPr>
            </a:lvl1pPr>
          </a:lstStyle>
          <a:p>
            <a:fld id="{5BCAD085-E8A6-8845-BD4E-CB4CCA059FC4}" type="datetimeFigureOut">
              <a:rPr lang="en-US" smtClean="0"/>
              <a:t>12-Dec-25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5003" y="6350002"/>
            <a:ext cx="3860271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 defTabSz="914331" eaLnBrk="1" fontAlgn="auto" hangingPunct="1">
              <a:spcBef>
                <a:spcPts val="0"/>
              </a:spcBef>
              <a:spcAft>
                <a:spcPts val="0"/>
              </a:spcAft>
              <a:defRPr sz="1200" u="sng" smtClean="0">
                <a:solidFill>
                  <a:schemeClr val="tx1">
                    <a:tint val="75000"/>
                  </a:schemeClr>
                </a:solidFill>
                <a:latin typeface="Myriad Pro"/>
                <a:ea typeface="+mn-ea"/>
                <a:cs typeface="Myriad Pro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9003" y="6350003"/>
            <a:ext cx="596636" cy="310887"/>
          </a:xfrm>
          <a:prstGeom prst="rect">
            <a:avLst/>
          </a:prstGeom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Myriad Pro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38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3425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Myriad Pro"/>
          <a:ea typeface="ＭＳ Ｐゴシック" charset="0"/>
          <a:cs typeface="Myriad Pro"/>
        </a:defRPr>
      </a:lvl1pPr>
      <a:lvl2pPr algn="l" defTabSz="913425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Myriad Pro" pitchFamily="34" charset="0"/>
          <a:ea typeface="ＭＳ Ｐゴシック" charset="0"/>
        </a:defRPr>
      </a:lvl2pPr>
      <a:lvl3pPr algn="l" defTabSz="913425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Myriad Pro" pitchFamily="34" charset="0"/>
          <a:ea typeface="ＭＳ Ｐゴシック" charset="0"/>
        </a:defRPr>
      </a:lvl3pPr>
      <a:lvl4pPr algn="l" defTabSz="913425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Myriad Pro" pitchFamily="34" charset="0"/>
          <a:ea typeface="ＭＳ Ｐゴシック" charset="0"/>
        </a:defRPr>
      </a:lvl4pPr>
      <a:lvl5pPr algn="l" defTabSz="913425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Myriad Pro" pitchFamily="34" charset="0"/>
          <a:ea typeface="ＭＳ Ｐゴシック" charset="0"/>
        </a:defRPr>
      </a:lvl5pPr>
      <a:lvl6pPr marL="320032" algn="ctr" defTabSz="913425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ahoma" panose="020B0604030504040204" pitchFamily="34" charset="0"/>
        </a:defRPr>
      </a:lvl6pPr>
      <a:lvl7pPr marL="640064" algn="ctr" defTabSz="913425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ahoma" panose="020B0604030504040204" pitchFamily="34" charset="0"/>
        </a:defRPr>
      </a:lvl7pPr>
      <a:lvl8pPr marL="960096" algn="ctr" defTabSz="913425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ahoma" panose="020B0604030504040204" pitchFamily="34" charset="0"/>
        </a:defRPr>
      </a:lvl8pPr>
      <a:lvl9pPr marL="1280128" algn="ctr" defTabSz="913425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ahoma" panose="020B0604030504040204" pitchFamily="34" charset="0"/>
        </a:defRPr>
      </a:lvl9pPr>
    </p:titleStyle>
    <p:bodyStyle>
      <a:lvl1pPr marL="342257" indent="-342257" algn="l" defTabSz="91342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200" b="1" kern="1200">
          <a:solidFill>
            <a:schemeClr val="tx1"/>
          </a:solidFill>
          <a:latin typeface="Myriad Pro"/>
          <a:ea typeface="ＭＳ Ｐゴシック" charset="0"/>
          <a:cs typeface="Myriad Pro"/>
        </a:defRPr>
      </a:lvl1pPr>
      <a:lvl2pPr marL="742297" indent="-285585" algn="l" defTabSz="91342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Myriad Pro"/>
          <a:ea typeface="ＭＳ Ｐゴシック" charset="0"/>
          <a:cs typeface="Myriad Pro"/>
        </a:defRPr>
      </a:lvl2pPr>
      <a:lvl3pPr marL="1142336" indent="-227801" algn="l" defTabSz="91342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Myriad Pro"/>
          <a:ea typeface="ＭＳ Ｐゴシック" charset="0"/>
          <a:cs typeface="Myriad Pro"/>
        </a:defRPr>
      </a:lvl3pPr>
      <a:lvl4pPr marL="1599049" indent="-227801" algn="l" defTabSz="91342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i="1" kern="1200">
          <a:solidFill>
            <a:schemeClr val="tx1"/>
          </a:solidFill>
          <a:latin typeface="Myriad Pro"/>
          <a:ea typeface="ＭＳ Ｐゴシック" charset="0"/>
          <a:cs typeface="Myriad Pro"/>
        </a:defRPr>
      </a:lvl4pPr>
      <a:lvl5pPr marL="2056873" indent="-227801" algn="l" defTabSz="91342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Myriad Pro"/>
          <a:ea typeface="ＭＳ Ｐゴシック" charset="0"/>
          <a:cs typeface="Myriad Pro"/>
        </a:defRPr>
      </a:lvl5pPr>
      <a:lvl6pPr marL="2514411" indent="-228584" algn="l" defTabSz="91433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7" indent="-228584" algn="l" defTabSz="91433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4" algn="l" defTabSz="91433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1" algn="l" defTabSz="914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pad.dev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5F414-5C89-8AF0-685A-A02E88216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8628" y="3797574"/>
            <a:ext cx="6296025" cy="18276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/>
              <a:t>Module 5 - Navigation &amp; State Management in Flutter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75710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Navigator 2.0 Architecture</a:t>
            </a:r>
            <a:endParaRPr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6028" y="1609727"/>
            <a:ext cx="9993085" cy="4881384"/>
          </a:xfrm>
        </p:spPr>
        <p:txBody>
          <a:bodyPr/>
          <a:lstStyle/>
          <a:p>
            <a:pPr>
              <a:defRPr sz="1800"/>
            </a:pPr>
            <a:r>
              <a:rPr lang="en-US" sz="2400" b="0"/>
              <a:t>Concept: Navigator 2.0 introduces a declarative model. </a:t>
            </a:r>
          </a:p>
          <a:p>
            <a:pPr>
              <a:defRPr sz="1800"/>
            </a:pPr>
            <a:r>
              <a:rPr lang="en-US" sz="2400" b="0"/>
              <a:t>Instead of calling push() and pop() manually, you describe the desired stack.</a:t>
            </a:r>
          </a:p>
          <a:p>
            <a:pPr>
              <a:defRPr sz="1800"/>
            </a:pPr>
            <a:endParaRPr lang="en-US" b="0"/>
          </a:p>
        </p:txBody>
      </p:sp>
      <p:pic>
        <p:nvPicPr>
          <p:cNvPr id="5" name="Picture 4" descr="A diagram of a router&#10;&#10;AI-generated content may be incorrect.">
            <a:extLst>
              <a:ext uri="{FF2B5EF4-FFF2-40B4-BE49-F238E27FC236}">
                <a16:creationId xmlns:a16="http://schemas.microsoft.com/office/drawing/2014/main" id="{571224C0-7144-5614-0523-ACC1BECE5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170" y="2833505"/>
            <a:ext cx="7431039" cy="36576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/>
              <a:t>Deep Linking Overview</a:t>
            </a:r>
            <a:endParaRPr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6658" y="1408969"/>
            <a:ext cx="9644742" cy="4621717"/>
          </a:xfrm>
        </p:spPr>
        <p:txBody>
          <a:bodyPr/>
          <a:lstStyle/>
          <a:p>
            <a:r>
              <a:rPr lang="en-US" b="0"/>
              <a:t>Concept: Deep linking allows users to open a specific screen via a URL or external source.</a:t>
            </a:r>
          </a:p>
          <a:p>
            <a:r>
              <a:rPr lang="en-US" b="0"/>
              <a:t>Example URL</a:t>
            </a:r>
          </a:p>
          <a:p>
            <a:pPr marL="0" indent="0">
              <a:buNone/>
            </a:pPr>
            <a:r>
              <a:rPr lang="en-US" sz="2000" b="0"/>
              <a:t>		</a:t>
            </a:r>
          </a:p>
          <a:p>
            <a:endParaRPr lang="en-US" sz="2000" b="0"/>
          </a:p>
          <a:p>
            <a:endParaRPr lang="en-US" sz="2000" b="0"/>
          </a:p>
          <a:p>
            <a:pPr marL="0" indent="0">
              <a:buNone/>
              <a:defRPr sz="1800"/>
            </a:pPr>
            <a:endParaRPr b="0"/>
          </a:p>
        </p:txBody>
      </p:sp>
      <p:pic>
        <p:nvPicPr>
          <p:cNvPr id="10" name="Picture 9" descr="A black text and a black arrow&#10;&#10;AI-generated content may be incorrect.">
            <a:extLst>
              <a:ext uri="{FF2B5EF4-FFF2-40B4-BE49-F238E27FC236}">
                <a16:creationId xmlns:a16="http://schemas.microsoft.com/office/drawing/2014/main" id="{767DF735-7FB3-A697-F721-37F3EE450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606" y="3056182"/>
            <a:ext cx="7999588" cy="15640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Setting Up Android Deep Links</a:t>
            </a:r>
            <a:endParaRPr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3257" y="1600730"/>
            <a:ext cx="9568543" cy="4980692"/>
          </a:xfrm>
        </p:spPr>
        <p:txBody>
          <a:bodyPr/>
          <a:lstStyle/>
          <a:p>
            <a:r>
              <a:rPr lang="en-US" sz="2400" b="0"/>
              <a:t>Step 1: Modify AndroidManifest.</a:t>
            </a:r>
          </a:p>
          <a:p>
            <a:pPr marL="800079" lvl="2" indent="0">
              <a:buNone/>
            </a:pPr>
            <a:r>
              <a:rPr lang="en-US"/>
              <a:t> &lt;intent-filter&gt;</a:t>
            </a:r>
          </a:p>
          <a:p>
            <a:pPr marL="800079" lvl="2" indent="0">
              <a:buNone/>
            </a:pPr>
            <a:r>
              <a:rPr lang="en-US"/>
              <a:t>  &lt;action android:name="android.intent.action.VIEW" /&gt;</a:t>
            </a:r>
          </a:p>
          <a:p>
            <a:pPr marL="800079" lvl="2" indent="0">
              <a:buNone/>
            </a:pPr>
            <a:r>
              <a:rPr lang="en-US"/>
              <a:t>  &lt;category android:name="android.intent.category.DEFAULT" /&gt;</a:t>
            </a:r>
          </a:p>
          <a:p>
            <a:pPr marL="800079" lvl="2" indent="0">
              <a:buNone/>
            </a:pPr>
            <a:r>
              <a:rPr lang="en-US"/>
              <a:t>  &lt;category android:name="android.intent.category.BROWSABLE" /&gt;</a:t>
            </a:r>
          </a:p>
          <a:p>
            <a:pPr marL="800079" lvl="2" indent="0">
              <a:buNone/>
            </a:pPr>
            <a:r>
              <a:rPr lang="en-US"/>
              <a:t>  &lt;data android:scheme="movieapps" android:host="movies" /&gt;</a:t>
            </a:r>
          </a:p>
          <a:p>
            <a:pPr marL="800079" lvl="2" indent="0">
              <a:buNone/>
            </a:pPr>
            <a:r>
              <a:rPr lang="en-US"/>
              <a:t>&lt;/intent-filter&gt;</a:t>
            </a:r>
          </a:p>
          <a:p>
            <a:r>
              <a:rPr lang="en-US" sz="2400" b="0"/>
              <a:t>Step 2: Add a test link in browser or terminal</a:t>
            </a:r>
          </a:p>
          <a:p>
            <a:pPr marL="456712" lvl="1" indent="0">
              <a:buNone/>
            </a:pPr>
            <a:r>
              <a:rPr lang="en-US" sz="1800"/>
              <a:t>adb shell am start -a android.intent.action.VIEW -d"movieapps://movies?id=12"</a:t>
            </a:r>
            <a:endParaRPr lang="en-US"/>
          </a:p>
          <a:p>
            <a:endParaRPr lang="en-US" sz="1800" b="0"/>
          </a:p>
          <a:p>
            <a:pPr>
              <a:lnSpc>
                <a:spcPct val="200000"/>
              </a:lnSpc>
              <a:defRPr sz="1800"/>
            </a:pPr>
            <a:endParaRPr sz="2000" b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9822D-57C8-17C7-48C4-DB31DA7EB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8F89A-9CCB-8B7E-3AA6-4619C2AD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Setting Up iOS Deep Links (Part 1)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395B-4010-0F0F-99FC-5F0217B0B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286" y="1391945"/>
            <a:ext cx="9114265" cy="2246135"/>
          </a:xfrm>
        </p:spPr>
        <p:txBody>
          <a:bodyPr/>
          <a:lstStyle/>
          <a:p>
            <a:pPr>
              <a:lnSpc>
                <a:spcPct val="150000"/>
              </a:lnSpc>
              <a:defRPr sz="1800"/>
            </a:pPr>
            <a:r>
              <a:rPr lang="en-US" sz="2000" b="0"/>
              <a:t>Concept: Enable Associated Domains capability inside Xcode.</a:t>
            </a:r>
          </a:p>
          <a:p>
            <a:pPr>
              <a:lnSpc>
                <a:spcPct val="150000"/>
              </a:lnSpc>
              <a:defRPr sz="1800"/>
            </a:pPr>
            <a:r>
              <a:rPr lang="en-US" sz="2000" b="0"/>
              <a:t>Steps:	</a:t>
            </a:r>
            <a:r>
              <a:rPr lang="en-US" sz="1400" b="0"/>
              <a:t>1️⃣ Open project → select Runner target</a:t>
            </a:r>
          </a:p>
          <a:p>
            <a:pPr marL="1829072" lvl="4" indent="0">
              <a:lnSpc>
                <a:spcPct val="150000"/>
              </a:lnSpc>
              <a:buNone/>
              <a:defRPr sz="1800"/>
            </a:pPr>
            <a:r>
              <a:rPr lang="en-US" sz="1400"/>
              <a:t>2️⃣ Open Signing &amp; Capabilities tab </a:t>
            </a:r>
          </a:p>
          <a:p>
            <a:pPr marL="1829072" lvl="4" indent="0">
              <a:lnSpc>
                <a:spcPct val="150000"/>
              </a:lnSpc>
              <a:buNone/>
              <a:defRPr sz="1800"/>
            </a:pPr>
            <a:r>
              <a:rPr lang="en-US" sz="1400"/>
              <a:t>3️⃣ Click + Capability → select Associated Domains</a:t>
            </a:r>
          </a:p>
          <a:p>
            <a:pPr>
              <a:lnSpc>
                <a:spcPct val="150000"/>
              </a:lnSpc>
              <a:defRPr sz="1800"/>
            </a:pPr>
            <a:endParaRPr lang="en-US" sz="2000" b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B486E1-8152-1BF8-67F8-81DAD5EC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135" y="3429000"/>
            <a:ext cx="9114265" cy="324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9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766A7-0F27-D5E2-F9B1-3AA9C1188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A35C8-F41C-6841-3EFE-DADEBFDBB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Setting Up iOS Deep Links (Part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253BB-EFE2-D15F-5FCB-9DECDC5B6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514" y="1600731"/>
            <a:ext cx="4450243" cy="4525699"/>
          </a:xfrm>
        </p:spPr>
        <p:txBody>
          <a:bodyPr/>
          <a:lstStyle/>
          <a:p>
            <a:pPr>
              <a:lnSpc>
                <a:spcPct val="150000"/>
              </a:lnSpc>
              <a:defRPr sz="1800"/>
            </a:pPr>
            <a:r>
              <a:rPr lang="en-US" sz="2400" b="0"/>
              <a:t>Steps continued:</a:t>
            </a:r>
          </a:p>
          <a:p>
            <a:pPr>
              <a:lnSpc>
                <a:spcPct val="150000"/>
              </a:lnSpc>
              <a:defRPr sz="1800"/>
            </a:pPr>
            <a:r>
              <a:rPr lang="en-US" sz="2400" b="0"/>
              <a:t>4️⃣ Add domain entry: </a:t>
            </a:r>
          </a:p>
          <a:p>
            <a:pPr marL="0" indent="0">
              <a:lnSpc>
                <a:spcPct val="150000"/>
              </a:lnSpc>
              <a:buNone/>
              <a:defRPr sz="1800"/>
            </a:pPr>
            <a:r>
              <a:rPr lang="en-US" sz="2000" b="0"/>
              <a:t>	applinks:movieapps.com</a:t>
            </a:r>
          </a:p>
          <a:p>
            <a:pPr>
              <a:lnSpc>
                <a:spcPct val="150000"/>
              </a:lnSpc>
              <a:defRPr sz="1800"/>
            </a:pPr>
            <a:endParaRPr lang="en-US" sz="2000" b="0"/>
          </a:p>
          <a:p>
            <a:pPr>
              <a:lnSpc>
                <a:spcPct val="150000"/>
              </a:lnSpc>
              <a:defRPr sz="1800"/>
            </a:pPr>
            <a:endParaRPr lang="en-US" sz="2000" b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6FE382-C75C-168F-D8C4-4540C742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46" y="1821445"/>
            <a:ext cx="4675490" cy="340906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AA19EE-7825-EF21-B86D-4EC9D108F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395885"/>
            <a:ext cx="60293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17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Editing Info.plist</a:t>
            </a:r>
            <a:endParaRPr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425633"/>
            <a:ext cx="5762468" cy="5121083"/>
          </a:xfrm>
        </p:spPr>
        <p:txBody>
          <a:bodyPr/>
          <a:lstStyle/>
          <a:p>
            <a:r>
              <a:rPr lang="en-US" sz="2000" b="0"/>
              <a:t>Concept: Add URL Types to Info.plist to define the custom scheme.</a:t>
            </a:r>
          </a:p>
          <a:p>
            <a:r>
              <a:rPr lang="en-US" b="0"/>
              <a:t>Steps: Navigate to Runner/Info.plist</a:t>
            </a:r>
          </a:p>
          <a:p>
            <a:pPr lvl="1"/>
            <a:r>
              <a:rPr lang="en-US" b="0"/>
              <a:t>Add a new entry: URL Types → URL Schemes → movieapps</a:t>
            </a:r>
          </a:p>
          <a:p>
            <a:endParaRPr lang="en-US" b="0"/>
          </a:p>
          <a:p>
            <a:endParaRPr lang="en-US" b="0"/>
          </a:p>
          <a:p>
            <a:pPr marL="0" indent="0">
              <a:lnSpc>
                <a:spcPct val="150000"/>
              </a:lnSpc>
              <a:buNone/>
              <a:defRPr sz="1800"/>
            </a:pPr>
            <a:r>
              <a:rPr lang="en-US"/>
              <a:t>	</a:t>
            </a:r>
          </a:p>
          <a:p>
            <a:pPr marL="0" indent="0">
              <a:lnSpc>
                <a:spcPct val="150000"/>
              </a:lnSpc>
              <a:buNone/>
              <a:defRPr sz="1800"/>
            </a:pPr>
            <a:endParaRPr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19F832-1B9C-7FB6-D57B-33E15FAD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322" y="1651410"/>
            <a:ext cx="2590800" cy="3900304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67B800-1388-466B-9DC0-11F3D5930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15" y="4016829"/>
            <a:ext cx="6101406" cy="15348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8C6C-474F-DD13-BF4F-D55CEA51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Info.plist XML Example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57EF60-53FA-44C5-A674-6B488E6B6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4" y="1871663"/>
            <a:ext cx="9470572" cy="3398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FF1F1D-EEB7-2843-8977-5047ABDF2BF9}"/>
              </a:ext>
            </a:extLst>
          </p:cNvPr>
          <p:cNvSpPr txBox="1"/>
          <p:nvPr/>
        </p:nvSpPr>
        <p:spPr>
          <a:xfrm>
            <a:off x="2000250" y="5703669"/>
            <a:ext cx="8509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Show how this snippet connects to the scheme </a:t>
            </a:r>
            <a:r>
              <a:rPr lang="en-US">
                <a:latin typeface="Courier New" panose="02070309020205020404" pitchFamily="49" charset="0"/>
              </a:rPr>
              <a:t>movieapps://movies?id=1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2875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CFC63-9EBC-77CA-3E9E-AEE0D27E1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Demo Start: Blank Scaffold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77EB2-8B33-B823-2103-CA4C1BA37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68" y="1426995"/>
            <a:ext cx="10972271" cy="5059076"/>
          </a:xfrm>
        </p:spPr>
        <p:txBody>
          <a:bodyPr/>
          <a:lstStyle/>
          <a:p>
            <a:r>
              <a:rPr lang="en-US" b="0"/>
              <a:t>Goal: Start MovieDetailPage with a blank scaffold.</a:t>
            </a:r>
          </a:p>
          <a:p>
            <a:r>
              <a:rPr lang="en-US" b="0"/>
              <a:t>Content: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6F0D5-71D8-C070-ECB7-8026112BD10A}"/>
              </a:ext>
            </a:extLst>
          </p:cNvPr>
          <p:cNvSpPr txBox="1"/>
          <p:nvPr/>
        </p:nvSpPr>
        <p:spPr>
          <a:xfrm>
            <a:off x="2079171" y="2717860"/>
            <a:ext cx="497074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class MovieDetailPage extends StatelessWidget {</a:t>
            </a:r>
          </a:p>
          <a:p>
            <a:r>
              <a:rPr lang="en-US"/>
              <a:t>  @override</a:t>
            </a:r>
          </a:p>
          <a:p>
            <a:r>
              <a:rPr lang="en-US"/>
              <a:t>  Widget build(BuildContext context) {</a:t>
            </a:r>
          </a:p>
          <a:p>
            <a:r>
              <a:rPr lang="en-US"/>
              <a:t>    return Scaffold(</a:t>
            </a:r>
          </a:p>
          <a:p>
            <a:r>
              <a:rPr lang="en-US"/>
              <a:t>      appBar: AppBar(title: Text("Movie Detail")),</a:t>
            </a:r>
          </a:p>
          <a:p>
            <a:r>
              <a:rPr lang="en-US"/>
              <a:t>      body: Center(child: Text("Coming soon...")),</a:t>
            </a:r>
          </a:p>
          <a:p>
            <a:r>
              <a:rPr lang="en-US"/>
              <a:t>    );</a:t>
            </a:r>
          </a:p>
          <a:p>
            <a:r>
              <a:rPr lang="en-US"/>
              <a:t>  }</a:t>
            </a:r>
          </a:p>
          <a:p>
            <a:r>
              <a:rPr lang="en-US"/>
              <a:t>}</a:t>
            </a:r>
          </a:p>
        </p:txBody>
      </p:sp>
      <p:pic>
        <p:nvPicPr>
          <p:cNvPr id="7" name="Picture 6" descr="A screenshot of a video&#10;&#10;AI-generated content may be incorrect.">
            <a:extLst>
              <a:ext uri="{FF2B5EF4-FFF2-40B4-BE49-F238E27FC236}">
                <a16:creationId xmlns:a16="http://schemas.microsoft.com/office/drawing/2014/main" id="{16065A02-8097-A7F2-FB83-96D98C3A8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343" y="1152333"/>
            <a:ext cx="2496457" cy="53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14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10D4-378D-F2C4-26E6-CFDB9B85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E096-0A2C-9266-A15C-6EA8360B7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Step 1: Add Hero Banner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08CF3-78E8-8F18-BD36-EA0BFF577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/>
              <a:t>Goal: Add movie poster with gradient overlay. </a:t>
            </a:r>
          </a:p>
          <a:p>
            <a:r>
              <a:rPr lang="en-US" b="0"/>
              <a:t>Content: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CD20E-A763-C4AA-CC97-73A18B69D6D6}"/>
              </a:ext>
            </a:extLst>
          </p:cNvPr>
          <p:cNvSpPr txBox="1"/>
          <p:nvPr/>
        </p:nvSpPr>
        <p:spPr>
          <a:xfrm>
            <a:off x="2405743" y="2782629"/>
            <a:ext cx="493768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Stack(</a:t>
            </a:r>
          </a:p>
          <a:p>
            <a:r>
              <a:rPr lang="en-US"/>
              <a:t>  children: [</a:t>
            </a:r>
          </a:p>
          <a:p>
            <a:r>
              <a:rPr lang="en-US"/>
              <a:t>    Image.network(movie.posterUrl, fit: BoxFit.cover),</a:t>
            </a:r>
          </a:p>
          <a:p>
            <a:r>
              <a:rPr lang="en-US"/>
              <a:t>    Positioned(bottom: 0, child: Container(height: 80, decoration: gradient)),</a:t>
            </a:r>
          </a:p>
          <a:p>
            <a:r>
              <a:rPr lang="en-US"/>
              <a:t>  ],</a:t>
            </a:r>
          </a:p>
          <a:p>
            <a:r>
              <a:rPr lang="en-US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A8730-58EF-5A8A-DF02-6821F8CD8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640" y="1490050"/>
            <a:ext cx="2349331" cy="48599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6081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4F37-1B9C-2421-DDB6-C6AA320CD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F06-E657-9371-C4DA-7F147F6B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Step 2: Add Title &amp; Genres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882C1-55BA-F0EB-6E98-573CB14D4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/>
              <a:t>Goal: Add movie title and genre chips.</a:t>
            </a:r>
          </a:p>
          <a:p>
            <a:r>
              <a:rPr lang="en-US" b="0"/>
              <a:t>Content: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EB153-461F-E402-2FC4-7B886460C9C4}"/>
              </a:ext>
            </a:extLst>
          </p:cNvPr>
          <p:cNvSpPr txBox="1"/>
          <p:nvPr/>
        </p:nvSpPr>
        <p:spPr>
          <a:xfrm>
            <a:off x="2446061" y="2695282"/>
            <a:ext cx="45720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Column(</a:t>
            </a:r>
          </a:p>
          <a:p>
            <a:r>
              <a:rPr lang="en-US"/>
              <a:t>  crossAxisAlignment: CrossAxisAlignment.start,</a:t>
            </a:r>
          </a:p>
          <a:p>
            <a:r>
              <a:rPr lang="en-US"/>
              <a:t>  children: [</a:t>
            </a:r>
          </a:p>
          <a:p>
            <a:r>
              <a:rPr lang="en-US"/>
              <a:t>    Text(movie.title, style: TextStyle(fontSize: 22, fontWeight: FontWeight.bold)),</a:t>
            </a:r>
          </a:p>
          <a:p>
            <a:r>
              <a:rPr lang="en-US"/>
              <a:t>    Wrap(spacing: 6, children: movie.genres.map((g) =&gt; Chip(label: Text(g))).toList()),</a:t>
            </a:r>
          </a:p>
          <a:p>
            <a:r>
              <a:rPr lang="en-US"/>
              <a:t>  ],</a:t>
            </a:r>
          </a:p>
          <a:p>
            <a:r>
              <a:rPr lang="en-US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B942D-5744-57C6-02D7-BC7432E31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251" y="1513644"/>
            <a:ext cx="2709348" cy="492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4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04CB-0E6B-D061-0990-333BDC65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38667"/>
            <a:ext cx="8229600" cy="818503"/>
          </a:xfrm>
        </p:spPr>
        <p:txBody>
          <a:bodyPr/>
          <a:lstStyle/>
          <a:p>
            <a:pPr algn="ctr"/>
            <a:r>
              <a:rPr lang="en-US" sz="3200"/>
              <a:t>Contents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415528-BB05-41C8-4355-5639D534B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978" y="1157170"/>
            <a:ext cx="9375227" cy="4622741"/>
          </a:xfrm>
        </p:spPr>
        <p:txBody>
          <a:bodyPr/>
          <a:lstStyle/>
          <a:p>
            <a:pPr defTabSz="91440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b="0"/>
          </a:p>
          <a:p>
            <a:pPr defTabSz="91440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0"/>
              <a:t>Understand how Flutter manages navigation between screens.</a:t>
            </a:r>
          </a:p>
          <a:p>
            <a:pPr defTabSz="91440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0"/>
              <a:t>Learn both Navigator 1.0 (imperative) and Navigator 2.0 (declarative).</a:t>
            </a:r>
          </a:p>
          <a:p>
            <a:pPr defTabSz="91440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0"/>
              <a:t>Explore state management with setState, InheritedWidget, and Provider.</a:t>
            </a:r>
          </a:p>
          <a:p>
            <a:pPr defTabSz="91440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0"/>
              <a:t>Build a multi-screen app that handles state transitions correctly.</a:t>
            </a:r>
            <a:endParaRPr lang="en-US" sz="2400" b="0"/>
          </a:p>
        </p:txBody>
      </p:sp>
    </p:spTree>
    <p:extLst>
      <p:ext uri="{BB962C8B-B14F-4D97-AF65-F5344CB8AC3E}">
        <p14:creationId xmlns:p14="http://schemas.microsoft.com/office/powerpoint/2010/main" val="851030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FC5B1-E3CF-EDA8-0FC3-DABAB5330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039F-DC27-3E51-869D-6AC664FDF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Step 3: Add Overview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DD7E-DA6D-C1E2-AECF-CCB4AB816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/>
              <a:t>Goal: Add movie description text.</a:t>
            </a:r>
          </a:p>
          <a:p>
            <a:r>
              <a:rPr lang="en-US" b="0"/>
              <a:t>Content: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1235EC-8719-0398-BDD9-615F08C47E5D}"/>
              </a:ext>
            </a:extLst>
          </p:cNvPr>
          <p:cNvSpPr txBox="1"/>
          <p:nvPr/>
        </p:nvSpPr>
        <p:spPr>
          <a:xfrm>
            <a:off x="2137229" y="2921557"/>
            <a:ext cx="4572000" cy="2113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Padding(</a:t>
            </a:r>
          </a:p>
          <a:p>
            <a:pPr>
              <a:lnSpc>
                <a:spcPct val="150000"/>
              </a:lnSpc>
            </a:pPr>
            <a:r>
              <a:rPr lang="en-US"/>
              <a:t>  padding: const EdgeInsets.all(12.0),</a:t>
            </a:r>
          </a:p>
          <a:p>
            <a:pPr>
              <a:lnSpc>
                <a:spcPct val="150000"/>
              </a:lnSpc>
            </a:pPr>
            <a:r>
              <a:rPr lang="en-US"/>
              <a:t>  child: Text(movie.overview, style: TextStyle(fontSize: 16)),</a:t>
            </a:r>
          </a:p>
          <a:p>
            <a:pPr>
              <a:lnSpc>
                <a:spcPct val="150000"/>
              </a:lnSpc>
            </a:pPr>
            <a:r>
              <a:rPr lang="en-US"/>
              <a:t>)</a:t>
            </a:r>
          </a:p>
        </p:txBody>
      </p:sp>
      <p:pic>
        <p:nvPicPr>
          <p:cNvPr id="9" name="Picture 8" descr="A screenshot of a movie&#10;&#10;AI-generated content may be incorrect.">
            <a:extLst>
              <a:ext uri="{FF2B5EF4-FFF2-40B4-BE49-F238E27FC236}">
                <a16:creationId xmlns:a16="http://schemas.microsoft.com/office/drawing/2014/main" id="{086B8D8B-746F-839F-AC0E-9A49C0F5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552" y="1290083"/>
            <a:ext cx="2702076" cy="479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52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A201B-CF05-9154-09A4-41DE682AB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6F15-A616-4C59-AF60-61ABF6CF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Step 4: Add Action 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F37A7-5739-7088-0CB2-A43627014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/>
              <a:t>Goal: Add “Favorite”, “Rate”, and “Share” icons. </a:t>
            </a:r>
          </a:p>
          <a:p>
            <a:r>
              <a:rPr lang="en-US" b="0"/>
              <a:t>Content: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D6218-96BC-28C5-72DC-0A9D3F883F23}"/>
              </a:ext>
            </a:extLst>
          </p:cNvPr>
          <p:cNvSpPr txBox="1"/>
          <p:nvPr/>
        </p:nvSpPr>
        <p:spPr>
          <a:xfrm>
            <a:off x="2099591" y="2806352"/>
            <a:ext cx="45720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Row(</a:t>
            </a:r>
          </a:p>
          <a:p>
            <a:r>
              <a:rPr lang="en-US"/>
              <a:t>  mainAxisAlignment: MainAxisAlignment.spaceEvenly,</a:t>
            </a:r>
          </a:p>
          <a:p>
            <a:r>
              <a:rPr lang="en-US"/>
              <a:t>  children: [</a:t>
            </a:r>
          </a:p>
          <a:p>
            <a:r>
              <a:rPr lang="en-US"/>
              <a:t>    IconButton(icon: Icon(Icons.favorite), onPressed: () {}),</a:t>
            </a:r>
          </a:p>
          <a:p>
            <a:r>
              <a:rPr lang="en-US"/>
              <a:t>    IconButton(icon: Icon(Icons.star_rate), onPressed: () {}),</a:t>
            </a:r>
          </a:p>
          <a:p>
            <a:r>
              <a:rPr lang="en-US"/>
              <a:t>    IconButton(icon: Icon(Icons.share), onPressed: () {}),</a:t>
            </a:r>
          </a:p>
          <a:p>
            <a:r>
              <a:rPr lang="en-US"/>
              <a:t>  ],</a:t>
            </a:r>
          </a:p>
          <a:p>
            <a:r>
              <a:rPr lang="en-US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96140A-CC1C-4DBD-F498-7E49F696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936" y="1600730"/>
            <a:ext cx="2832663" cy="489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15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F0DC1-D1B2-5779-89BF-45473CF77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78F97-F3DD-BE52-067D-B0BDF189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Step 5: Add Trailer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A729C-6DBF-C8FF-29BB-1860EDB30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/>
              <a:t>Goal: Display list of trailers below description.. </a:t>
            </a:r>
          </a:p>
          <a:p>
            <a:r>
              <a:rPr lang="en-US" b="0"/>
              <a:t>Content: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F06D2-06DF-28FA-4363-1A5FB21F7F48}"/>
              </a:ext>
            </a:extLst>
          </p:cNvPr>
          <p:cNvSpPr txBox="1"/>
          <p:nvPr/>
        </p:nvSpPr>
        <p:spPr>
          <a:xfrm>
            <a:off x="1907993" y="2832891"/>
            <a:ext cx="4572000" cy="29443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ListView.builder(</a:t>
            </a:r>
          </a:p>
          <a:p>
            <a:pPr>
              <a:lnSpc>
                <a:spcPct val="150000"/>
              </a:lnSpc>
            </a:pPr>
            <a:r>
              <a:rPr lang="en-US"/>
              <a:t>  itemCount: movie.trailers.length,</a:t>
            </a:r>
          </a:p>
          <a:p>
            <a:pPr>
              <a:lnSpc>
                <a:spcPct val="150000"/>
              </a:lnSpc>
            </a:pPr>
            <a:r>
              <a:rPr lang="en-US"/>
              <a:t>  itemBuilder: (_, i) =&gt; ListTile(</a:t>
            </a:r>
          </a:p>
          <a:p>
            <a:pPr>
              <a:lnSpc>
                <a:spcPct val="150000"/>
              </a:lnSpc>
            </a:pPr>
            <a:r>
              <a:rPr lang="en-US"/>
              <a:t>    leading: Icon(Icons.play_circle_fill),</a:t>
            </a:r>
          </a:p>
          <a:p>
            <a:pPr>
              <a:lnSpc>
                <a:spcPct val="150000"/>
              </a:lnSpc>
            </a:pPr>
            <a:r>
              <a:rPr lang="en-US"/>
              <a:t>    title: Text(movie.trailers[i].title),</a:t>
            </a:r>
          </a:p>
          <a:p>
            <a:pPr>
              <a:lnSpc>
                <a:spcPct val="150000"/>
              </a:lnSpc>
            </a:pPr>
            <a:r>
              <a:rPr lang="en-US"/>
              <a:t>  ),</a:t>
            </a:r>
          </a:p>
          <a:p>
            <a:pPr>
              <a:lnSpc>
                <a:spcPct val="150000"/>
              </a:lnSpc>
            </a:pPr>
            <a:r>
              <a:rPr lang="en-US"/>
              <a:t>)</a:t>
            </a:r>
          </a:p>
        </p:txBody>
      </p:sp>
      <p:pic>
        <p:nvPicPr>
          <p:cNvPr id="9" name="Picture 8" descr="A screenshot of a movie&#10;&#10;AI-generated content may be incorrect.">
            <a:extLst>
              <a:ext uri="{FF2B5EF4-FFF2-40B4-BE49-F238E27FC236}">
                <a16:creationId xmlns:a16="http://schemas.microsoft.com/office/drawing/2014/main" id="{A0C490F7-FE55-F893-8C84-E28534669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399" y="1326503"/>
            <a:ext cx="2712087" cy="514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77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2415C-FB19-5B3F-0FCF-FF241A445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F876C-5AF0-6C6D-421C-800C7528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Step 6: Final Layout: Complete Detail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1CDEE-BCF1-7F7C-8701-034AFF354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401" y="1600732"/>
            <a:ext cx="3450569" cy="2024212"/>
          </a:xfrm>
        </p:spPr>
        <p:txBody>
          <a:bodyPr/>
          <a:lstStyle/>
          <a:p>
            <a:r>
              <a:rPr lang="en-US" b="0"/>
              <a:t>Goal: Combine all widgets for the final view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CFCB04E5-437E-CEAB-97E8-344905040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737" y="1391951"/>
            <a:ext cx="2467663" cy="470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62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7C65E-5F0E-FDEF-C2BF-AF9997AB7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3C381-0936-08B2-7563-CFC9231F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Implementing Route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E4E7B-4FDC-52B7-C36D-F0FB4BE1A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7" y="1600731"/>
            <a:ext cx="8868632" cy="4525699"/>
          </a:xfrm>
        </p:spPr>
        <p:txBody>
          <a:bodyPr/>
          <a:lstStyle/>
          <a:p>
            <a:pPr>
              <a:lnSpc>
                <a:spcPct val="150000"/>
              </a:lnSpc>
              <a:defRPr sz="1800"/>
            </a:pPr>
            <a:r>
              <a:rPr lang="en-US" sz="2400" b="0"/>
              <a:t>Concept:</a:t>
            </a:r>
            <a:br>
              <a:rPr lang="en-US" sz="2400" b="0"/>
            </a:br>
            <a:r>
              <a:rPr lang="en-US" sz="2400" b="0"/>
              <a:t>Handle incoming deep links via onGenerateRoute.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2A3E55-275A-F9F8-F1C3-60EFE104A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974" y="2797176"/>
            <a:ext cx="6162675" cy="35528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683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/>
              <a:t>Navigator 2.0 with State Integration</a:t>
            </a:r>
            <a:endParaRPr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D5ED51-0DC9-F28B-2AFB-53E5D72F1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2" y="1600731"/>
            <a:ext cx="8741430" cy="4525699"/>
          </a:xfrm>
        </p:spPr>
        <p:txBody>
          <a:bodyPr/>
          <a:lstStyle/>
          <a:p>
            <a:r>
              <a:rPr lang="en-US" b="0"/>
              <a:t>Concept:</a:t>
            </a:r>
            <a:br>
              <a:rPr lang="en-US" b="0"/>
            </a:br>
            <a:r>
              <a:rPr lang="en-US" b="0"/>
              <a:t>Navigator 2.0 works with state objects to react to URL changes.</a:t>
            </a:r>
          </a:p>
          <a:p>
            <a:endParaRPr lang="en-US" b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4297AA-F42A-BC64-ACDC-B94949E0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388" y="2449779"/>
            <a:ext cx="6029325" cy="3676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F7AED-1424-E0F9-0CF7-83F9F6D44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9C35-46F5-E5F8-2734-BDB43C3A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/>
              <a:t>Managing App State</a:t>
            </a:r>
            <a:endParaRPr sz="32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1EF7D6-FEEA-AE6F-85E9-AB560F6D8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343" y="1600730"/>
            <a:ext cx="8578346" cy="4416248"/>
          </a:xfrm>
        </p:spPr>
        <p:txBody>
          <a:bodyPr/>
          <a:lstStyle/>
          <a:p>
            <a:r>
              <a:rPr lang="en-US" b="0"/>
              <a:t>Concept:</a:t>
            </a:r>
            <a:br>
              <a:rPr lang="en-US" b="0"/>
            </a:br>
            <a:r>
              <a:rPr lang="en-US" b="0"/>
              <a:t>State determines what the user sees. Managing it properly keeps the UI consistent.</a:t>
            </a:r>
          </a:p>
          <a:p>
            <a:r>
              <a:rPr lang="en-US" b="0"/>
              <a:t>Example:</a:t>
            </a:r>
          </a:p>
          <a:p>
            <a:endParaRPr lang="en-US" b="0"/>
          </a:p>
          <a:p>
            <a:endParaRPr lang="en-US" b="0"/>
          </a:p>
          <a:p>
            <a:endParaRPr lang="en-US" b="0"/>
          </a:p>
          <a:p>
            <a:endParaRPr lang="en-US" b="0"/>
          </a:p>
          <a:p>
            <a:r>
              <a:rPr lang="en-US" b="0"/>
              <a:t>Note: Explain why state is separated from UI (architecture clarity, testability).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8AB40-EDD7-A3A0-BAC1-D56CBF64B4AF}"/>
              </a:ext>
            </a:extLst>
          </p:cNvPr>
          <p:cNvSpPr txBox="1"/>
          <p:nvPr/>
        </p:nvSpPr>
        <p:spPr>
          <a:xfrm>
            <a:off x="3527777" y="3208690"/>
            <a:ext cx="596617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class AppState extends ChangeNotifier {</a:t>
            </a:r>
          </a:p>
          <a:p>
            <a:r>
              <a:rPr lang="en-US"/>
              <a:t>  bool loggedIn = false;</a:t>
            </a:r>
          </a:p>
          <a:p>
            <a:r>
              <a:rPr lang="en-US"/>
              <a:t>  void login() { loggedIn = true; notifyListeners(); }</a:t>
            </a:r>
          </a:p>
          <a:p>
            <a:r>
              <a:rPr lang="en-US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865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Stateless vs Stateful Widgets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6657" y="1233884"/>
            <a:ext cx="8164286" cy="439023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b="0"/>
              <a:t>Comparison Table:</a:t>
            </a:r>
          </a:p>
          <a:p>
            <a:pPr>
              <a:lnSpc>
                <a:spcPct val="200000"/>
              </a:lnSpc>
            </a:pPr>
            <a:endParaRPr lang="en-US" sz="2000"/>
          </a:p>
          <a:p>
            <a:pPr>
              <a:lnSpc>
                <a:spcPct val="200000"/>
              </a:lnSpc>
            </a:pPr>
            <a:endParaRPr lang="en-US" sz="2000"/>
          </a:p>
          <a:p>
            <a:pPr>
              <a:lnSpc>
                <a:spcPct val="200000"/>
              </a:lnSpc>
            </a:pPr>
            <a:endParaRPr lang="en-US" sz="2000"/>
          </a:p>
          <a:p>
            <a:pPr marL="0" indent="0">
              <a:lnSpc>
                <a:spcPct val="200000"/>
              </a:lnSpc>
              <a:buNone/>
            </a:pPr>
            <a:r>
              <a:rPr lang="en-US" sz="2000" b="0"/>
              <a:t>Note: Highlight that Stateful widgets use </a:t>
            </a:r>
            <a:r>
              <a:rPr lang="en-US" b="0"/>
              <a:t>setState()</a:t>
            </a:r>
            <a:r>
              <a:rPr lang="en-US" sz="2000" b="0"/>
              <a:t> to trigger rebuilds.</a:t>
            </a:r>
            <a:endParaRPr sz="2000" b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3D8235-85DB-195F-15A9-DBAABFDBA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277387"/>
              </p:ext>
            </p:extLst>
          </p:nvPr>
        </p:nvGraphicFramePr>
        <p:xfrm>
          <a:off x="2036410" y="2053516"/>
          <a:ext cx="7457546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7168">
                  <a:extLst>
                    <a:ext uri="{9D8B030D-6E8A-4147-A177-3AD203B41FA5}">
                      <a16:colId xmlns:a16="http://schemas.microsoft.com/office/drawing/2014/main" val="1393843038"/>
                    </a:ext>
                  </a:extLst>
                </a:gridCol>
                <a:gridCol w="2154402">
                  <a:extLst>
                    <a:ext uri="{9D8B030D-6E8A-4147-A177-3AD203B41FA5}">
                      <a16:colId xmlns:a16="http://schemas.microsoft.com/office/drawing/2014/main" val="4038180347"/>
                    </a:ext>
                  </a:extLst>
                </a:gridCol>
                <a:gridCol w="2935976">
                  <a:extLst>
                    <a:ext uri="{9D8B030D-6E8A-4147-A177-3AD203B41FA5}">
                      <a16:colId xmlns:a16="http://schemas.microsoft.com/office/drawing/2014/main" val="2458192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Rebuilds on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98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StatelessWidget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Static UI – Logo, Text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954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StatefulWidget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Interactive UI – Form, Counter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94049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B690-F470-5B61-D3B8-80CCFCB9C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AB15D-F70C-FDB1-7CF0-EB52265B6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setState() Usage - Lifting State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BA029-3A72-19F9-6290-C3C8F2F17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358077"/>
            <a:ext cx="9239250" cy="5234634"/>
          </a:xfrm>
        </p:spPr>
        <p:txBody>
          <a:bodyPr/>
          <a:lstStyle/>
          <a:p>
            <a:r>
              <a:rPr lang="en-US" b="0"/>
              <a:t>Example: </a:t>
            </a:r>
            <a:r>
              <a:rPr lang="en-US" sz="2400" b="0"/>
              <a:t>setState() Usage </a:t>
            </a:r>
            <a:endParaRPr lang="en-US" b="0"/>
          </a:p>
          <a:p>
            <a:pPr marL="0" indent="0">
              <a:buNone/>
            </a:pPr>
            <a:r>
              <a:rPr lang="en-US" sz="1800" b="0"/>
              <a:t>	</a:t>
            </a:r>
            <a:r>
              <a:rPr lang="en-US" sz="2000" b="0"/>
              <a:t>class CounterPage extends StatefulWidget { ... }</a:t>
            </a:r>
          </a:p>
          <a:p>
            <a:pPr marL="0" indent="0">
              <a:buNone/>
            </a:pPr>
            <a:r>
              <a:rPr lang="en-US" sz="2000" b="0"/>
              <a:t>	setState(() {</a:t>
            </a:r>
          </a:p>
          <a:p>
            <a:pPr marL="0" indent="0">
              <a:buNone/>
            </a:pPr>
            <a:r>
              <a:rPr lang="en-US" sz="2000" b="0"/>
              <a:t>		count++;</a:t>
            </a:r>
          </a:p>
          <a:p>
            <a:pPr marL="0" indent="0">
              <a:buNone/>
            </a:pPr>
            <a:r>
              <a:rPr lang="en-US" sz="2000" b="0"/>
              <a:t>	});</a:t>
            </a:r>
          </a:p>
          <a:p>
            <a:r>
              <a:rPr lang="en-US" sz="2000" b="0"/>
              <a:t>Concept: Lifting State Up</a:t>
            </a:r>
            <a:br>
              <a:rPr lang="en-US" sz="2000" b="0"/>
            </a:br>
            <a:r>
              <a:rPr lang="en-US" sz="2000" b="0"/>
              <a:t>Share state between child widgets by moving the state to a common ancestor.</a:t>
            </a:r>
          </a:p>
          <a:p>
            <a:pPr marL="0" indent="0">
              <a:buNone/>
            </a:pPr>
            <a:r>
              <a:rPr lang="en-US" sz="2000" b="0"/>
              <a:t>	class ParentWidget extends StatefulWidget {</a:t>
            </a:r>
          </a:p>
          <a:p>
            <a:pPr marL="0" indent="0">
              <a:buNone/>
            </a:pPr>
            <a:r>
              <a:rPr lang="en-US" sz="2000" b="0"/>
              <a:t>	    @override</a:t>
            </a:r>
          </a:p>
          <a:p>
            <a:pPr marL="0" indent="0">
              <a:buNone/>
            </a:pPr>
            <a:r>
              <a:rPr lang="en-US" sz="2000" b="0"/>
              <a:t>	    _ParentWidgetState createState() =&gt; _ParentWidgetState();</a:t>
            </a:r>
          </a:p>
          <a:p>
            <a:pPr marL="0" indent="0">
              <a:buNone/>
            </a:pPr>
            <a:r>
              <a:rPr lang="en-US" sz="2000" b="0"/>
              <a:t>	}</a:t>
            </a:r>
          </a:p>
          <a:p>
            <a:endParaRPr sz="2000" b="0"/>
          </a:p>
        </p:txBody>
      </p:sp>
    </p:spTree>
    <p:extLst>
      <p:ext uri="{BB962C8B-B14F-4D97-AF65-F5344CB8AC3E}">
        <p14:creationId xmlns:p14="http://schemas.microsoft.com/office/powerpoint/2010/main" val="3616014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EE0EF-8A7C-F5DA-C84E-6602D4147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6ED6-2884-9937-D29C-730014D6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InheritedWidget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EDC7-F4FF-5362-CC89-8AA66BAF6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514" y="1358078"/>
            <a:ext cx="9470572" cy="4771789"/>
          </a:xfrm>
        </p:spPr>
        <p:txBody>
          <a:bodyPr/>
          <a:lstStyle/>
          <a:p>
            <a:r>
              <a:rPr lang="en-US" b="0"/>
              <a:t>Pass data down the widget tree efficiently.</a:t>
            </a:r>
          </a:p>
          <a:p>
            <a:r>
              <a:rPr lang="en-US" b="0"/>
              <a:t>Code Example:</a:t>
            </a:r>
          </a:p>
          <a:p>
            <a:pPr marL="0" indent="0">
              <a:buNone/>
            </a:pPr>
            <a:r>
              <a:rPr lang="en-US" b="0"/>
              <a:t>	</a:t>
            </a:r>
            <a:r>
              <a:rPr lang="en-US" sz="1800" b="0"/>
              <a:t>class AppData extends InheritedWidget {</a:t>
            </a:r>
          </a:p>
          <a:p>
            <a:pPr marL="0" indent="0">
              <a:buNone/>
            </a:pPr>
            <a:r>
              <a:rPr lang="en-US" sz="1800" b="0"/>
              <a:t>  	    final String theme;</a:t>
            </a:r>
          </a:p>
          <a:p>
            <a:pPr marL="0" indent="0">
              <a:buNone/>
            </a:pPr>
            <a:r>
              <a:rPr lang="en-US" sz="1800" b="0"/>
              <a:t>  	     const AppData({required this.theme, required Widget child, Key? key})</a:t>
            </a:r>
          </a:p>
          <a:p>
            <a:pPr marL="0" indent="0">
              <a:buNone/>
            </a:pPr>
            <a:r>
              <a:rPr lang="en-US" sz="1800" b="0"/>
              <a:t>                        : super(key: key, child: child);</a:t>
            </a:r>
          </a:p>
          <a:p>
            <a:pPr marL="0" indent="0">
              <a:buNone/>
            </a:pPr>
            <a:r>
              <a:rPr lang="en-US" sz="1800" b="0"/>
              <a:t>	    static AppData of(BuildContext context) =&gt;</a:t>
            </a:r>
          </a:p>
          <a:p>
            <a:pPr marL="0" indent="0">
              <a:buNone/>
            </a:pPr>
            <a:r>
              <a:rPr lang="en-US" sz="1800" b="0"/>
              <a:t>     		context.dependOnInheritedWidgetOfExactType&lt;AppData&gt;()!;</a:t>
            </a:r>
          </a:p>
          <a:p>
            <a:pPr marL="0" indent="0">
              <a:buNone/>
            </a:pPr>
            <a:r>
              <a:rPr lang="en-US" b="0"/>
              <a:t>	   }</a:t>
            </a:r>
          </a:p>
          <a:p>
            <a:pPr marL="0" indent="0">
              <a:buNone/>
            </a:pP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339257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/>
              <a:t>What is Navigation?</a:t>
            </a:r>
            <a:endParaRPr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7289" y="1585053"/>
            <a:ext cx="10972800" cy="5018947"/>
          </a:xfrm>
        </p:spPr>
        <p:txBody>
          <a:bodyPr/>
          <a:lstStyle/>
          <a:p>
            <a:pPr>
              <a:lnSpc>
                <a:spcPct val="150000"/>
              </a:lnSpc>
              <a:defRPr sz="1800"/>
            </a:pPr>
            <a:r>
              <a:rPr lang="en-US" sz="2000" b="0"/>
              <a:t>The Navigator widget has an array of pages. A Page is an abstract class that has a name and argument. </a:t>
            </a:r>
          </a:p>
          <a:p>
            <a:pPr>
              <a:lnSpc>
                <a:spcPct val="150000"/>
              </a:lnSpc>
              <a:defRPr sz="1800"/>
            </a:pPr>
            <a:r>
              <a:rPr lang="en-US" sz="2000" b="0"/>
              <a:t>Navigation in Flutter controls movement between screens (routes).</a:t>
            </a:r>
          </a:p>
          <a:p>
            <a:pPr>
              <a:lnSpc>
                <a:spcPct val="150000"/>
              </a:lnSpc>
              <a:defRPr sz="1800"/>
            </a:pPr>
            <a:r>
              <a:rPr lang="en-US" sz="2000" b="0"/>
              <a:t>Each new page is pushed onto a stack, and when you go back, the top page is popped off. There are a few important methods, as follows:</a:t>
            </a:r>
          </a:p>
          <a:p>
            <a:pPr lvl="1">
              <a:lnSpc>
                <a:spcPct val="150000"/>
              </a:lnSpc>
              <a:defRPr sz="1800"/>
            </a:pPr>
            <a:r>
              <a:rPr lang="en-US" sz="1800"/>
              <a:t> </a:t>
            </a:r>
            <a:r>
              <a:rPr lang="en-US" sz="1800" b="0"/>
              <a:t>push(context, route): Push a new route/page to the stack.</a:t>
            </a:r>
          </a:p>
          <a:p>
            <a:pPr lvl="1">
              <a:lnSpc>
                <a:spcPct val="150000"/>
              </a:lnSpc>
              <a:defRPr sz="1800"/>
            </a:pPr>
            <a:r>
              <a:rPr lang="en-US" sz="1800" b="0"/>
              <a:t>pushNamed(context, routeName, arguments): Find the route with the given name and push it onto the stack.</a:t>
            </a:r>
          </a:p>
          <a:p>
            <a:pPr lvl="1">
              <a:lnSpc>
                <a:spcPct val="150000"/>
              </a:lnSpc>
              <a:defRPr sz="1800"/>
            </a:pPr>
            <a:r>
              <a:rPr lang="en-US" sz="1800" b="0"/>
              <a:t>pop(context): Pop the current, top-level page off the stack, showing the next page on the stack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279EF-F8A9-5C99-BA57-C7EC3C345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338F2-1C93-8951-EB52-84C95B41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Provider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DD392-0029-2435-96CE-D84D20977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49" y="1358078"/>
            <a:ext cx="8351662" cy="5291079"/>
          </a:xfrm>
        </p:spPr>
        <p:txBody>
          <a:bodyPr/>
          <a:lstStyle/>
          <a:p>
            <a:pPr marL="0" indent="0">
              <a:buNone/>
            </a:pPr>
            <a:r>
              <a:rPr lang="en-US" b="0"/>
              <a:t>Provider  Overview </a:t>
            </a:r>
          </a:p>
          <a:p>
            <a:r>
              <a:rPr lang="en-US" b="0"/>
              <a:t>Provider simplifies state sharing and listening to changes.</a:t>
            </a:r>
          </a:p>
          <a:p>
            <a:endParaRPr lang="en-US" b="0"/>
          </a:p>
          <a:p>
            <a:endParaRPr lang="en-US" b="0"/>
          </a:p>
          <a:p>
            <a:endParaRPr lang="en-US" b="0"/>
          </a:p>
          <a:p>
            <a:pPr marL="0" indent="0">
              <a:buNone/>
            </a:pPr>
            <a:r>
              <a:rPr lang="en-US" b="0"/>
              <a:t>Provider Example</a:t>
            </a:r>
          </a:p>
          <a:p>
            <a:endParaRPr lang="en-US" b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29BBC-3E18-769D-7319-2CD31BB3BE12}"/>
              </a:ext>
            </a:extLst>
          </p:cNvPr>
          <p:cNvSpPr txBox="1"/>
          <p:nvPr/>
        </p:nvSpPr>
        <p:spPr>
          <a:xfrm>
            <a:off x="4927601" y="2402682"/>
            <a:ext cx="45720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ChangeNotifierProvider(</a:t>
            </a:r>
          </a:p>
          <a:p>
            <a:r>
              <a:rPr lang="en-US"/>
              <a:t>  create: (_) =&gt; CounterModel(),</a:t>
            </a:r>
          </a:p>
          <a:p>
            <a:r>
              <a:rPr lang="en-US"/>
              <a:t>  child: CounterPage(),</a:t>
            </a:r>
          </a:p>
          <a:p>
            <a:r>
              <a:rPr lang="en-US"/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60B1B-9B81-150A-D2C7-080120433871}"/>
              </a:ext>
            </a:extLst>
          </p:cNvPr>
          <p:cNvSpPr txBox="1"/>
          <p:nvPr/>
        </p:nvSpPr>
        <p:spPr>
          <a:xfrm>
            <a:off x="4927601" y="3888940"/>
            <a:ext cx="45720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class CounterModel with ChangeNotifier {</a:t>
            </a:r>
          </a:p>
          <a:p>
            <a:r>
              <a:rPr lang="en-US"/>
              <a:t>  int count = 0;</a:t>
            </a:r>
          </a:p>
          <a:p>
            <a:r>
              <a:rPr lang="en-US"/>
              <a:t>  void increment() { count++; notifyListeners(); }</a:t>
            </a:r>
          </a:p>
          <a:p>
            <a:r>
              <a:rPr lang="en-US"/>
              <a:t>}</a:t>
            </a:r>
          </a:p>
          <a:p>
            <a:r>
              <a:rPr lang="en-US"/>
              <a:t>Consumer&lt;CounterModel&gt;(</a:t>
            </a:r>
          </a:p>
          <a:p>
            <a:r>
              <a:rPr lang="en-US"/>
              <a:t>  builder: (_, counter, __) =&gt;</a:t>
            </a:r>
          </a:p>
          <a:p>
            <a:r>
              <a:rPr lang="en-US"/>
              <a:t>    Text('${counter.count}'),</a:t>
            </a:r>
          </a:p>
          <a:p>
            <a:r>
              <a:rPr lang="en-US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89376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1853C-45FA-F808-6350-8BD420694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5BD0-DAC2-9E42-4A0C-BF1C1D8D5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Combining Navigation &amp;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5B2B4-512B-04D4-0522-F0666ECF6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/>
              <a:t>Integrate state with routing logic.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B3B20-61EC-5C11-5D6C-6E789863567D}"/>
              </a:ext>
            </a:extLst>
          </p:cNvPr>
          <p:cNvSpPr txBox="1"/>
          <p:nvPr/>
        </p:nvSpPr>
        <p:spPr>
          <a:xfrm>
            <a:off x="3409245" y="2392652"/>
            <a:ext cx="5977467" cy="16979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if (appState.loggedIn)</a:t>
            </a:r>
          </a:p>
          <a:p>
            <a:pPr>
              <a:lnSpc>
                <a:spcPct val="150000"/>
              </a:lnSpc>
            </a:pPr>
            <a:r>
              <a:rPr lang="en-US"/>
              <a:t>  Navigator.pushNamed(context, '/dashboard');</a:t>
            </a:r>
          </a:p>
          <a:p>
            <a:pPr>
              <a:lnSpc>
                <a:spcPct val="150000"/>
              </a:lnSpc>
            </a:pPr>
            <a:r>
              <a:rPr lang="en-US"/>
              <a:t>else</a:t>
            </a:r>
          </a:p>
          <a:p>
            <a:pPr>
              <a:lnSpc>
                <a:spcPct val="150000"/>
              </a:lnSpc>
            </a:pPr>
            <a:r>
              <a:rPr lang="en-US"/>
              <a:t>  Navigator.pushNamed(context, '/login');</a:t>
            </a:r>
          </a:p>
        </p:txBody>
      </p:sp>
    </p:spTree>
    <p:extLst>
      <p:ext uri="{BB962C8B-B14F-4D97-AF65-F5344CB8AC3E}">
        <p14:creationId xmlns:p14="http://schemas.microsoft.com/office/powerpoint/2010/main" val="2535332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Practice Task</a:t>
            </a:r>
            <a:endParaRPr sz="3200" b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315" y="1598439"/>
            <a:ext cx="8499936" cy="452569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/>
              <a:t>Task</a:t>
            </a:r>
          </a:p>
          <a:p>
            <a:pPr>
              <a:lnSpc>
                <a:spcPct val="150000"/>
              </a:lnSpc>
            </a:pPr>
            <a:r>
              <a:rPr lang="en-US" b="0"/>
              <a:t>Build a small “Movie App” with:</a:t>
            </a:r>
          </a:p>
          <a:p>
            <a:pPr>
              <a:lnSpc>
                <a:spcPct val="150000"/>
              </a:lnSpc>
            </a:pPr>
            <a:r>
              <a:rPr lang="en-US" b="0"/>
              <a:t>Deep link opening movie detail page</a:t>
            </a:r>
          </a:p>
          <a:p>
            <a:pPr>
              <a:lnSpc>
                <a:spcPct val="150000"/>
              </a:lnSpc>
            </a:pPr>
            <a:r>
              <a:rPr lang="en-US" b="0"/>
              <a:t>Provider for favorite movies state</a:t>
            </a:r>
          </a:p>
          <a:p>
            <a:pPr>
              <a:lnSpc>
                <a:spcPct val="150000"/>
              </a:lnSpc>
            </a:pPr>
            <a:r>
              <a:rPr lang="en-US" b="0"/>
              <a:t>Working back button navigation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CEED-ED8C-3577-E49D-D4A123AF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71952-79C9-04A8-F1DA-BAFA0FBB9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6772" y="1312923"/>
            <a:ext cx="8430590" cy="45256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0"/>
              <a:t>Navigator 1.0 vs 2.0 architecture</a:t>
            </a:r>
          </a:p>
          <a:p>
            <a:pPr>
              <a:lnSpc>
                <a:spcPct val="150000"/>
              </a:lnSpc>
            </a:pPr>
            <a:r>
              <a:rPr lang="en-US" b="0"/>
              <a:t>Deep link setup on Android &amp; iOS</a:t>
            </a:r>
          </a:p>
          <a:p>
            <a:pPr>
              <a:lnSpc>
                <a:spcPct val="150000"/>
              </a:lnSpc>
            </a:pPr>
            <a:r>
              <a:rPr lang="en-US" b="0"/>
              <a:t>State management patterns: setState, InheritedWidget, Provider</a:t>
            </a:r>
          </a:p>
          <a:p>
            <a:pPr>
              <a:lnSpc>
                <a:spcPct val="150000"/>
              </a:lnSpc>
            </a:pPr>
            <a:r>
              <a:rPr lang="en-US" b="0"/>
              <a:t>Integration of navigation and state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34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z="320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8314" y="1426995"/>
            <a:ext cx="10373825" cy="4525699"/>
          </a:xfrm>
        </p:spPr>
        <p:txBody>
          <a:bodyPr/>
          <a:lstStyle/>
          <a:p>
            <a:pPr>
              <a:lnSpc>
                <a:spcPct val="150000"/>
              </a:lnSpc>
              <a:defRPr sz="1800"/>
            </a:pPr>
            <a:r>
              <a:rPr sz="2000" b="0"/>
              <a:t>Mastering Flutter 2025 – Ch.</a:t>
            </a:r>
            <a:r>
              <a:rPr lang="en-US" sz="2000" b="0"/>
              <a:t>6, Ch.8</a:t>
            </a:r>
            <a:endParaRPr sz="2000" b="0"/>
          </a:p>
          <a:p>
            <a:pPr>
              <a:lnSpc>
                <a:spcPct val="150000"/>
              </a:lnSpc>
              <a:defRPr sz="1800"/>
            </a:pPr>
            <a:r>
              <a:rPr sz="2000" b="0"/>
              <a:t>docs.flutter.dev</a:t>
            </a:r>
            <a:endParaRPr lang="en-US" sz="2000" b="0"/>
          </a:p>
          <a:p>
            <a:pPr>
              <a:lnSpc>
                <a:spcPct val="150000"/>
              </a:lnSpc>
              <a:defRPr sz="1800"/>
            </a:pPr>
            <a:r>
              <a:rPr lang="en-US" sz="2000">
                <a:hlinkClick r:id="rId3"/>
              </a:rPr>
              <a:t>https://dartpad.dev</a:t>
            </a:r>
            <a:endParaRPr lang="en-US" sz="2000"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Navigator 1.0 Flow</a:t>
            </a:r>
            <a:endParaRPr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7EFC6A-81A6-BA13-EE84-991020FC6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6" y="1600731"/>
            <a:ext cx="5323114" cy="452569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Core Navigator 1.0 flowchart</a:t>
            </a:r>
            <a:endParaRPr lang="en-US" b="0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Start: App begins at the initial screen.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push(): Navigate to a new screen; it is added to the top of the stack.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View screen: User sees the new screen; the stack grows by one layer.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pop(): Return to the previous screen; the top screen is removed.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Repeat: Continue navigating forward (push) and backward (pop).ving it from the stack</a:t>
            </a:r>
          </a:p>
          <a:p>
            <a:endParaRPr lang="en-US" b="0"/>
          </a:p>
        </p:txBody>
      </p:sp>
      <p:pic>
        <p:nvPicPr>
          <p:cNvPr id="5" name="Picture 4" descr="A diagram of a computer flow&#10;&#10;AI-generated content may be incorrect.">
            <a:extLst>
              <a:ext uri="{FF2B5EF4-FFF2-40B4-BE49-F238E27FC236}">
                <a16:creationId xmlns:a16="http://schemas.microsoft.com/office/drawing/2014/main" id="{520D70AC-3B2B-6BFC-DECD-703EDC2F5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653" y="1637357"/>
            <a:ext cx="2878393" cy="46191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99143"/>
            <a:ext cx="10972800" cy="818503"/>
          </a:xfrm>
        </p:spPr>
        <p:txBody>
          <a:bodyPr/>
          <a:lstStyle/>
          <a:p>
            <a:pPr algn="ctr"/>
            <a:r>
              <a:rPr lang="en-US" sz="3200"/>
              <a:t>Routes in Flutter</a:t>
            </a:r>
            <a:endParaRPr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629" y="1524000"/>
            <a:ext cx="10450285" cy="442524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A Route is a screen or page inside an app.</a:t>
            </a:r>
            <a:br>
              <a:rPr lang="en-US" sz="2400"/>
            </a:br>
            <a:r>
              <a:rPr lang="en-US" sz="2400"/>
              <a:t>MaterialPageRoute is a common implementation.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Code example</a:t>
            </a:r>
          </a:p>
          <a:p>
            <a:pPr marL="456712" lvl="1" indent="0">
              <a:buNone/>
            </a:pPr>
            <a:r>
              <a:rPr lang="en-US" sz="2400"/>
              <a:t>		Navigator.push(</a:t>
            </a:r>
          </a:p>
          <a:p>
            <a:pPr marL="456712" lvl="1" indent="0">
              <a:buNone/>
            </a:pPr>
            <a:r>
              <a:rPr lang="en-US" sz="2400"/>
              <a:t>		  context,</a:t>
            </a:r>
          </a:p>
          <a:p>
            <a:pPr marL="456712" lvl="1" indent="0">
              <a:buNone/>
            </a:pPr>
            <a:r>
              <a:rPr lang="en-US" sz="2400"/>
              <a:t> 		 MaterialPageRoute(builder: (context) =&gt; ProfilePage()),</a:t>
            </a:r>
          </a:p>
          <a:p>
            <a:pPr marL="456712" lvl="1" indent="0">
              <a:buNone/>
            </a:pPr>
            <a:r>
              <a:rPr lang="en-US" sz="2400"/>
              <a:t>		);</a:t>
            </a:r>
          </a:p>
          <a:p>
            <a:pPr marL="456712" lvl="1" indent="0">
              <a:buNone/>
            </a:pPr>
            <a:r>
              <a:rPr lang="en-US" sz="2400" b="1"/>
              <a:t>Note:</a:t>
            </a:r>
            <a:br>
              <a:rPr lang="en-US" sz="2400"/>
            </a:br>
            <a:r>
              <a:rPr lang="en-US" sz="2400"/>
              <a:t>The widget returned by builder defines the next screen’s UI.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Navigator Class</a:t>
            </a:r>
            <a:endParaRPr sz="320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887CBF-9433-B839-64BF-D468DECB6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726784"/>
              </p:ext>
            </p:extLst>
          </p:nvPr>
        </p:nvGraphicFramePr>
        <p:xfrm>
          <a:off x="1890889" y="2130779"/>
          <a:ext cx="8229600" cy="232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378">
                  <a:extLst>
                    <a:ext uri="{9D8B030D-6E8A-4147-A177-3AD203B41FA5}">
                      <a16:colId xmlns:a16="http://schemas.microsoft.com/office/drawing/2014/main" val="153575958"/>
                    </a:ext>
                  </a:extLst>
                </a:gridCol>
                <a:gridCol w="4600222">
                  <a:extLst>
                    <a:ext uri="{9D8B030D-6E8A-4147-A177-3AD203B41FA5}">
                      <a16:colId xmlns:a16="http://schemas.microsoft.com/office/drawing/2014/main" val="2954326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230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push()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Adds a new route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0137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pop()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Removes the current route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381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pushReplacement()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Replaces current route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491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pushNamed()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Navigate by route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46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Courier New" panose="02070309020205020404" pitchFamily="49" charset="0"/>
                        </a:rPr>
                        <a:t>maybePop()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Conditionally pop a route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1850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0B09139-8EC7-FF38-D437-6B7437CA1B84}"/>
              </a:ext>
            </a:extLst>
          </p:cNvPr>
          <p:cNvSpPr txBox="1"/>
          <p:nvPr/>
        </p:nvSpPr>
        <p:spPr>
          <a:xfrm>
            <a:off x="1890889" y="167113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Core Methods: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76C5A-A991-8CA7-A11B-856716122403}"/>
              </a:ext>
            </a:extLst>
          </p:cNvPr>
          <p:cNvSpPr txBox="1"/>
          <p:nvPr/>
        </p:nvSpPr>
        <p:spPr>
          <a:xfrm>
            <a:off x="1890889" y="5050347"/>
            <a:ext cx="8229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Example: </a:t>
            </a:r>
          </a:p>
          <a:p>
            <a:endParaRPr lang="en-US" sz="2000"/>
          </a:p>
          <a:p>
            <a:r>
              <a:rPr lang="en-US" sz="2000"/>
              <a:t>Navigator.pushReplacementNamed(context, '/home');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7468-B109-8BB1-918E-B7B80A76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Example: Basic Navigation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711D37-59FD-BC7D-70C1-3122E43DC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5130837" y="1488623"/>
            <a:ext cx="5809306" cy="411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4F4D5E-1055-A749-4D7F-C1C218723176}"/>
              </a:ext>
            </a:extLst>
          </p:cNvPr>
          <p:cNvSpPr txBox="1"/>
          <p:nvPr/>
        </p:nvSpPr>
        <p:spPr>
          <a:xfrm>
            <a:off x="838200" y="2047501"/>
            <a:ext cx="40950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 of why the original code does not run in DartPad</a:t>
            </a:r>
          </a:p>
        </p:txBody>
      </p:sp>
    </p:spTree>
    <p:extLst>
      <p:ext uri="{BB962C8B-B14F-4D97-AF65-F5344CB8AC3E}">
        <p14:creationId xmlns:p14="http://schemas.microsoft.com/office/powerpoint/2010/main" val="268266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150" y="327379"/>
            <a:ext cx="8229600" cy="818503"/>
          </a:xfrm>
        </p:spPr>
        <p:txBody>
          <a:bodyPr/>
          <a:lstStyle/>
          <a:p>
            <a:pPr algn="ctr">
              <a:defRPr sz="1800"/>
            </a:pPr>
            <a:r>
              <a:rPr lang="en-US" sz="3200"/>
              <a:t>Example: Basic Navigation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79120A-C613-6713-D266-65BDF2392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31" y="1152347"/>
            <a:ext cx="2768598" cy="5426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628DD6-DE95-323E-5BC8-2AFA8B2E3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0" y="1107980"/>
            <a:ext cx="3409950" cy="5514975"/>
          </a:xfrm>
          <a:prstGeom prst="rect">
            <a:avLst/>
          </a:prstGeom>
        </p:spPr>
      </p:pic>
      <p:pic>
        <p:nvPicPr>
          <p:cNvPr id="20" name="Graphic 19" descr="Back with solid fill">
            <a:extLst>
              <a:ext uri="{FF2B5EF4-FFF2-40B4-BE49-F238E27FC236}">
                <a16:creationId xmlns:a16="http://schemas.microsoft.com/office/drawing/2014/main" id="{C7D831AE-7C18-5119-4DAD-F95D6ED67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87143" y="29718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/>
              <a:t>Named Routes</a:t>
            </a:r>
            <a:endParaRPr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56268"/>
            <a:ext cx="9383486" cy="5159022"/>
          </a:xfrm>
        </p:spPr>
        <p:txBody>
          <a:bodyPr/>
          <a:lstStyle/>
          <a:p>
            <a:r>
              <a:rPr lang="en-US" b="0"/>
              <a:t>Concept: Named routes simplify app navigation by creating a map of names to screens. </a:t>
            </a:r>
            <a:r>
              <a:rPr lang="en-US" sz="2000" b="0"/>
              <a:t>Structure (template)</a:t>
            </a:r>
          </a:p>
          <a:p>
            <a:r>
              <a:rPr lang="en-US" sz="2000" b="0"/>
              <a:t>Code Example: </a:t>
            </a:r>
          </a:p>
          <a:p>
            <a:pPr marL="0" indent="0">
              <a:buNone/>
            </a:pPr>
            <a:r>
              <a:rPr lang="en-US" sz="2000" b="0"/>
              <a:t>	</a:t>
            </a:r>
          </a:p>
          <a:p>
            <a:endParaRPr lang="en-US" sz="2000" b="0"/>
          </a:p>
          <a:p>
            <a:endParaRPr lang="en-US" sz="2000" b="0"/>
          </a:p>
          <a:p>
            <a:endParaRPr lang="en-US" sz="2000" b="0"/>
          </a:p>
          <a:p>
            <a:endParaRPr lang="en-US" sz="2000" b="0"/>
          </a:p>
          <a:p>
            <a:endParaRPr lang="en-US" sz="2000" b="0"/>
          </a:p>
          <a:p>
            <a:endParaRPr lang="en-US" sz="2000" b="0"/>
          </a:p>
          <a:p>
            <a:endParaRPr lang="en-US" sz="2000" b="0"/>
          </a:p>
          <a:p>
            <a:endParaRPr lang="en-US" sz="2000" b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02F5B-97F1-4A1A-A976-CFD6BBAE3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395" y="3088670"/>
            <a:ext cx="5060148" cy="2511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4530</TotalTime>
  <Words>2285</Words>
  <Application>Microsoft Office PowerPoint</Application>
  <PresentationFormat>Widescreen</PresentationFormat>
  <Paragraphs>382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Aptos</vt:lpstr>
      <vt:lpstr>Arial</vt:lpstr>
      <vt:lpstr>Courier New</vt:lpstr>
      <vt:lpstr>Myriad Pro</vt:lpstr>
      <vt:lpstr>Tahoma</vt:lpstr>
      <vt:lpstr>Times New Roman</vt:lpstr>
      <vt:lpstr>Theme1</vt:lpstr>
      <vt:lpstr>Module 5 - Navigation &amp; State Management in Flutter</vt:lpstr>
      <vt:lpstr>Contents</vt:lpstr>
      <vt:lpstr>What is Navigation?</vt:lpstr>
      <vt:lpstr>Navigator 1.0 Flow</vt:lpstr>
      <vt:lpstr>Routes in Flutter</vt:lpstr>
      <vt:lpstr>Navigator Class</vt:lpstr>
      <vt:lpstr>Example: Basic Navigation</vt:lpstr>
      <vt:lpstr>Example: Basic Navigation</vt:lpstr>
      <vt:lpstr>Named Routes</vt:lpstr>
      <vt:lpstr>Navigator 2.0 Architecture</vt:lpstr>
      <vt:lpstr>Deep Linking Overview</vt:lpstr>
      <vt:lpstr>Setting Up Android Deep Links</vt:lpstr>
      <vt:lpstr>Setting Up iOS Deep Links (Part 1)</vt:lpstr>
      <vt:lpstr>Setting Up iOS Deep Links (Part 2)</vt:lpstr>
      <vt:lpstr>Editing Info.plist</vt:lpstr>
      <vt:lpstr>Info.plist XML Example</vt:lpstr>
      <vt:lpstr>Demo Start: Blank Scaffold</vt:lpstr>
      <vt:lpstr>Step 1: Add Hero Banner</vt:lpstr>
      <vt:lpstr>Step 2: Add Title &amp; Genres</vt:lpstr>
      <vt:lpstr>Step 3: Add Overview Text</vt:lpstr>
      <vt:lpstr>Step 4: Add Action Buttons</vt:lpstr>
      <vt:lpstr>Step 5: Add Trailer List</vt:lpstr>
      <vt:lpstr>Step 6: Final Layout: Complete Detail Screen</vt:lpstr>
      <vt:lpstr>Implementing Route Handling</vt:lpstr>
      <vt:lpstr>Navigator 2.0 with State Integration</vt:lpstr>
      <vt:lpstr>Managing App State</vt:lpstr>
      <vt:lpstr>Stateless vs Stateful Widgets</vt:lpstr>
      <vt:lpstr>setState() Usage - Lifting State Up</vt:lpstr>
      <vt:lpstr>InheritedWidget</vt:lpstr>
      <vt:lpstr>Provider</vt:lpstr>
      <vt:lpstr>Combining Navigation &amp; State</vt:lpstr>
      <vt:lpstr>Practice Task</vt:lpstr>
      <vt:lpstr>Summary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Thanh Nguyen</dc:creator>
  <cp:keywords/>
  <dc:description>generated using python-pptx</dc:description>
  <cp:lastModifiedBy>Thanh Nguyen</cp:lastModifiedBy>
  <cp:revision>19</cp:revision>
  <dcterms:created xsi:type="dcterms:W3CDTF">2013-01-27T09:14:16Z</dcterms:created>
  <dcterms:modified xsi:type="dcterms:W3CDTF">2025-12-12T14:53:59Z</dcterms:modified>
  <cp:category/>
</cp:coreProperties>
</file>